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3" r:id="rId8"/>
    <p:sldId id="265" r:id="rId9"/>
  </p:sldIdLst>
  <p:sldSz cx="14630400" cy="8229600"/>
  <p:notesSz cx="8229600" cy="14630400"/>
  <p:embeddedFontLst>
    <p:embeddedFont>
      <p:font typeface="Consolas" panose="020B0609020204030204" pitchFamily="49" charset="0"/>
      <p:regular r:id="rId11"/>
      <p:bold r:id="rId12"/>
      <p:italic r:id="rId13"/>
      <p:boldItalic r:id="rId14"/>
    </p:embeddedFont>
    <p:embeddedFont>
      <p:font typeface="Kanit" panose="020B0604020202020204" charset="-34"/>
      <p:regular r:id="rId15"/>
    </p:embeddedFont>
    <p:embeddedFont>
      <p:font typeface="Martel Sans Light"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10360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54981"/>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Kanit" pitchFamily="34" charset="0"/>
                <a:ea typeface="Kanit" pitchFamily="34" charset="-122"/>
                <a:cs typeface="Kanit" pitchFamily="34" charset="-120"/>
              </a:rPr>
              <a:t>AI Resume Analyzer</a:t>
            </a:r>
            <a:endParaRPr lang="en-US" sz="4400" dirty="0"/>
          </a:p>
        </p:txBody>
      </p:sp>
      <p:sp>
        <p:nvSpPr>
          <p:cNvPr id="4" name="Text 1"/>
          <p:cNvSpPr/>
          <p:nvPr/>
        </p:nvSpPr>
        <p:spPr>
          <a:xfrm>
            <a:off x="837724" y="2817971"/>
            <a:ext cx="7468553" cy="2914650"/>
          </a:xfrm>
          <a:prstGeom prst="rect">
            <a:avLst/>
          </a:prstGeom>
          <a:noFill/>
          <a:ln/>
        </p:spPr>
        <p:txBody>
          <a:bodyPr wrap="square" lIns="0" tIns="0" rIns="0" bIns="0" rtlCol="0" anchor="t"/>
          <a:lstStyle/>
          <a:p>
            <a:pPr marL="0" indent="0" algn="l">
              <a:lnSpc>
                <a:spcPts val="7650"/>
              </a:lnSpc>
              <a:buNone/>
            </a:pPr>
            <a:r>
              <a:rPr lang="en-US" sz="6100" dirty="0">
                <a:solidFill>
                  <a:srgbClr val="FFFFFF"/>
                </a:solidFill>
                <a:latin typeface="Kanit" pitchFamily="34" charset="0"/>
                <a:ea typeface="Kanit" pitchFamily="34" charset="-122"/>
                <a:cs typeface="Kanit" pitchFamily="34" charset="-120"/>
              </a:rPr>
              <a:t>Intelligent Resume Parsing and Job Matching</a:t>
            </a:r>
            <a:endParaRPr lang="en-US" sz="6100" dirty="0"/>
          </a:p>
        </p:txBody>
      </p:sp>
      <p:sp>
        <p:nvSpPr>
          <p:cNvPr id="5" name="Text 2"/>
          <p:cNvSpPr/>
          <p:nvPr/>
        </p:nvSpPr>
        <p:spPr>
          <a:xfrm>
            <a:off x="837724" y="6091595"/>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Presented by: Suneeth 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43708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Kanit" pitchFamily="34" charset="0"/>
                <a:ea typeface="Kanit" pitchFamily="34" charset="-122"/>
                <a:cs typeface="Kanit" pitchFamily="34" charset="-120"/>
              </a:rPr>
              <a:t>CHAPTER 1</a:t>
            </a:r>
            <a:endParaRPr lang="en-US" sz="2200" dirty="0"/>
          </a:p>
        </p:txBody>
      </p:sp>
      <p:sp>
        <p:nvSpPr>
          <p:cNvPr id="3" name="Text 1"/>
          <p:cNvSpPr/>
          <p:nvPr/>
        </p:nvSpPr>
        <p:spPr>
          <a:xfrm>
            <a:off x="837724" y="1884759"/>
            <a:ext cx="10800636" cy="563285"/>
          </a:xfrm>
          <a:prstGeom prst="rect">
            <a:avLst/>
          </a:prstGeom>
          <a:noFill/>
          <a:ln/>
        </p:spPr>
        <p:txBody>
          <a:bodyPr wrap="none" lIns="0" tIns="0" rIns="0" bIns="0" rtlCol="0" anchor="t"/>
          <a:lstStyle/>
          <a:p>
            <a:pPr marL="0" indent="0" algn="l">
              <a:lnSpc>
                <a:spcPts val="4400"/>
              </a:lnSpc>
              <a:buNone/>
            </a:pPr>
            <a:r>
              <a:rPr lang="en-US" sz="3500" dirty="0">
                <a:solidFill>
                  <a:srgbClr val="FFFFFF"/>
                </a:solidFill>
                <a:latin typeface="Kanit" pitchFamily="34" charset="0"/>
                <a:ea typeface="Kanit" pitchFamily="34" charset="-122"/>
                <a:cs typeface="Kanit" pitchFamily="34" charset="-120"/>
              </a:rPr>
              <a:t>About The AI Resume Analyzer</a:t>
            </a:r>
            <a:endParaRPr lang="en-US" sz="3500" dirty="0"/>
          </a:p>
        </p:txBody>
      </p:sp>
      <p:sp>
        <p:nvSpPr>
          <p:cNvPr id="4" name="Text 2"/>
          <p:cNvSpPr/>
          <p:nvPr/>
        </p:nvSpPr>
        <p:spPr>
          <a:xfrm>
            <a:off x="837724" y="2807018"/>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The </a:t>
            </a:r>
            <a:r>
              <a:rPr lang="en-US" sz="1850" dirty="0">
                <a:solidFill>
                  <a:srgbClr val="FD505F"/>
                </a:solidFill>
                <a:latin typeface="Martel Sans Light" pitchFamily="34" charset="0"/>
                <a:ea typeface="Martel Sans Light" pitchFamily="34" charset="-122"/>
                <a:cs typeface="Martel Sans Light" pitchFamily="34" charset="-120"/>
              </a:rPr>
              <a:t>AI Resume Analyzer</a:t>
            </a:r>
            <a:r>
              <a:rPr lang="en-US" sz="1850" dirty="0">
                <a:solidFill>
                  <a:srgbClr val="D9E1FF"/>
                </a:solidFill>
                <a:latin typeface="Martel Sans Light" pitchFamily="34" charset="0"/>
                <a:ea typeface="Martel Sans Light" pitchFamily="34" charset="-122"/>
                <a:cs typeface="Martel Sans Light" pitchFamily="34" charset="-120"/>
              </a:rPr>
              <a:t> is a Flask-based web application designed to significantly automate and enhance the initial stages of candidate screening. By leveraging the power of Google's Gemini AI, we extract critical data points and accurately match candidate profiles against specific job requirements.</a:t>
            </a:r>
            <a:endParaRPr lang="en-US" sz="1850" dirty="0"/>
          </a:p>
        </p:txBody>
      </p:sp>
      <p:sp>
        <p:nvSpPr>
          <p:cNvPr id="5" name="Shape 3"/>
          <p:cNvSpPr/>
          <p:nvPr/>
        </p:nvSpPr>
        <p:spPr>
          <a:xfrm>
            <a:off x="837724" y="4225290"/>
            <a:ext cx="4158734" cy="2567226"/>
          </a:xfrm>
          <a:prstGeom prst="roundRect">
            <a:avLst>
              <a:gd name="adj" fmla="val 5699"/>
            </a:avLst>
          </a:prstGeom>
          <a:solidFill>
            <a:srgbClr val="100C35"/>
          </a:solidFill>
          <a:ln w="30480">
            <a:solidFill>
              <a:srgbClr val="48446D"/>
            </a:solidFill>
            <a:prstDash val="solid"/>
          </a:ln>
        </p:spPr>
      </p:sp>
      <p:pic>
        <p:nvPicPr>
          <p:cNvPr id="6" name="Image 0" descr="preencoded.png"/>
          <p:cNvPicPr>
            <a:picLocks noChangeAspect="1"/>
          </p:cNvPicPr>
          <p:nvPr/>
        </p:nvPicPr>
        <p:blipFill>
          <a:blip r:embed="rId3"/>
          <a:stretch>
            <a:fillRect/>
          </a:stretch>
        </p:blipFill>
        <p:spPr>
          <a:xfrm>
            <a:off x="807244" y="4225290"/>
            <a:ext cx="121920" cy="2567226"/>
          </a:xfrm>
          <a:prstGeom prst="rect">
            <a:avLst/>
          </a:prstGeom>
        </p:spPr>
      </p:pic>
      <p:sp>
        <p:nvSpPr>
          <p:cNvPr id="7" name="Text 4"/>
          <p:cNvSpPr/>
          <p:nvPr/>
        </p:nvSpPr>
        <p:spPr>
          <a:xfrm>
            <a:off x="1198959" y="449508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Core Functionality</a:t>
            </a:r>
            <a:endParaRPr lang="en-US" sz="2200" dirty="0"/>
          </a:p>
        </p:txBody>
      </p:sp>
      <p:sp>
        <p:nvSpPr>
          <p:cNvPr id="8" name="Text 5"/>
          <p:cNvSpPr/>
          <p:nvPr/>
        </p:nvSpPr>
        <p:spPr>
          <a:xfrm>
            <a:off x="1198959" y="4990624"/>
            <a:ext cx="352770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Parses resume documents and matches them against job descriptions using LLMs.</a:t>
            </a:r>
            <a:endParaRPr lang="en-US" sz="1850" dirty="0"/>
          </a:p>
        </p:txBody>
      </p:sp>
      <p:sp>
        <p:nvSpPr>
          <p:cNvPr id="9" name="Shape 6"/>
          <p:cNvSpPr/>
          <p:nvPr/>
        </p:nvSpPr>
        <p:spPr>
          <a:xfrm>
            <a:off x="5235773" y="4225290"/>
            <a:ext cx="4158734" cy="2567226"/>
          </a:xfrm>
          <a:prstGeom prst="roundRect">
            <a:avLst>
              <a:gd name="adj" fmla="val 5699"/>
            </a:avLst>
          </a:prstGeom>
          <a:solidFill>
            <a:srgbClr val="100C35"/>
          </a:solidFill>
          <a:ln w="30480">
            <a:solidFill>
              <a:srgbClr val="48446D"/>
            </a:solidFill>
            <a:prstDash val="solid"/>
          </a:ln>
        </p:spPr>
      </p:sp>
      <p:pic>
        <p:nvPicPr>
          <p:cNvPr id="10" name="Image 1" descr="preencoded.png"/>
          <p:cNvPicPr>
            <a:picLocks noChangeAspect="1"/>
          </p:cNvPicPr>
          <p:nvPr/>
        </p:nvPicPr>
        <p:blipFill>
          <a:blip r:embed="rId3"/>
          <a:stretch>
            <a:fillRect/>
          </a:stretch>
        </p:blipFill>
        <p:spPr>
          <a:xfrm>
            <a:off x="5205293" y="4225290"/>
            <a:ext cx="121920" cy="2567226"/>
          </a:xfrm>
          <a:prstGeom prst="rect">
            <a:avLst/>
          </a:prstGeom>
        </p:spPr>
      </p:pic>
      <p:sp>
        <p:nvSpPr>
          <p:cNvPr id="11" name="Text 7"/>
          <p:cNvSpPr/>
          <p:nvPr/>
        </p:nvSpPr>
        <p:spPr>
          <a:xfrm>
            <a:off x="5597009" y="449508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Primary Objective</a:t>
            </a:r>
            <a:endParaRPr lang="en-US" sz="2200" dirty="0"/>
          </a:p>
        </p:txBody>
      </p:sp>
      <p:sp>
        <p:nvSpPr>
          <p:cNvPr id="12" name="Text 8"/>
          <p:cNvSpPr/>
          <p:nvPr/>
        </p:nvSpPr>
        <p:spPr>
          <a:xfrm>
            <a:off x="5597009" y="4990624"/>
            <a:ext cx="3527703"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Automate resume screening, reducing manual review time and mitigating human bias in initial selection.</a:t>
            </a:r>
            <a:endParaRPr lang="en-US" sz="1850" dirty="0"/>
          </a:p>
        </p:txBody>
      </p:sp>
      <p:sp>
        <p:nvSpPr>
          <p:cNvPr id="13" name="Shape 9"/>
          <p:cNvSpPr/>
          <p:nvPr/>
        </p:nvSpPr>
        <p:spPr>
          <a:xfrm>
            <a:off x="9633823" y="4225290"/>
            <a:ext cx="4158853" cy="2567226"/>
          </a:xfrm>
          <a:prstGeom prst="roundRect">
            <a:avLst>
              <a:gd name="adj" fmla="val 5699"/>
            </a:avLst>
          </a:prstGeom>
          <a:solidFill>
            <a:srgbClr val="100C35"/>
          </a:solidFill>
          <a:ln w="30480">
            <a:solidFill>
              <a:srgbClr val="48446D"/>
            </a:solidFill>
            <a:prstDash val="solid"/>
          </a:ln>
        </p:spPr>
      </p:sp>
      <p:pic>
        <p:nvPicPr>
          <p:cNvPr id="14" name="Image 2" descr="preencoded.png"/>
          <p:cNvPicPr>
            <a:picLocks noChangeAspect="1"/>
          </p:cNvPicPr>
          <p:nvPr/>
        </p:nvPicPr>
        <p:blipFill>
          <a:blip r:embed="rId3"/>
          <a:stretch>
            <a:fillRect/>
          </a:stretch>
        </p:blipFill>
        <p:spPr>
          <a:xfrm>
            <a:off x="9603343" y="4225290"/>
            <a:ext cx="121920" cy="2567226"/>
          </a:xfrm>
          <a:prstGeom prst="rect">
            <a:avLst/>
          </a:prstGeom>
        </p:spPr>
      </p:pic>
      <p:sp>
        <p:nvSpPr>
          <p:cNvPr id="15" name="Text 10"/>
          <p:cNvSpPr/>
          <p:nvPr/>
        </p:nvSpPr>
        <p:spPr>
          <a:xfrm>
            <a:off x="9995059" y="449508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Key Benefit</a:t>
            </a:r>
            <a:endParaRPr lang="en-US" sz="2200" dirty="0"/>
          </a:p>
        </p:txBody>
      </p:sp>
      <p:sp>
        <p:nvSpPr>
          <p:cNvPr id="16" name="Text 11"/>
          <p:cNvSpPr/>
          <p:nvPr/>
        </p:nvSpPr>
        <p:spPr>
          <a:xfrm>
            <a:off x="9995059" y="4990624"/>
            <a:ext cx="3527822" cy="1532096"/>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Delivers time savings and reduces human effort.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09268" y="636270"/>
            <a:ext cx="4510683" cy="340043"/>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Kanit" pitchFamily="34" charset="0"/>
                <a:ea typeface="Kanit" pitchFamily="34" charset="-122"/>
                <a:cs typeface="Kanit" pitchFamily="34" charset="-120"/>
              </a:rPr>
              <a:t>CHAPTER 2: TECHNOLOGY OVERVIEW</a:t>
            </a:r>
            <a:endParaRPr lang="en-US" sz="2100" dirty="0"/>
          </a:p>
        </p:txBody>
      </p:sp>
      <p:sp>
        <p:nvSpPr>
          <p:cNvPr id="3" name="Text 1"/>
          <p:cNvSpPr/>
          <p:nvPr/>
        </p:nvSpPr>
        <p:spPr>
          <a:xfrm>
            <a:off x="809268" y="1068705"/>
            <a:ext cx="7803118" cy="544116"/>
          </a:xfrm>
          <a:prstGeom prst="rect">
            <a:avLst/>
          </a:prstGeom>
          <a:noFill/>
          <a:ln/>
        </p:spPr>
        <p:txBody>
          <a:bodyPr wrap="none" lIns="0" tIns="0" rIns="0" bIns="0" rtlCol="0" anchor="t"/>
          <a:lstStyle/>
          <a:p>
            <a:pPr marL="0" indent="0" algn="l">
              <a:lnSpc>
                <a:spcPts val="4250"/>
              </a:lnSpc>
              <a:buNone/>
            </a:pPr>
            <a:endParaRPr lang="en-US" sz="3400" dirty="0"/>
          </a:p>
        </p:txBody>
      </p:sp>
      <p:sp>
        <p:nvSpPr>
          <p:cNvPr id="4" name="Text 2"/>
          <p:cNvSpPr/>
          <p:nvPr/>
        </p:nvSpPr>
        <p:spPr>
          <a:xfrm>
            <a:off x="809268" y="1959650"/>
            <a:ext cx="13011864" cy="739854"/>
          </a:xfrm>
          <a:prstGeom prst="rect">
            <a:avLst/>
          </a:prstGeom>
          <a:noFill/>
          <a:ln/>
        </p:spPr>
        <p:txBody>
          <a:bodyPr wrap="square" lIns="0" tIns="0" rIns="0" bIns="0" rtlCol="0" anchor="t"/>
          <a:lstStyle/>
          <a:p>
            <a:pPr marL="0" indent="0" algn="l">
              <a:lnSpc>
                <a:spcPts val="2900"/>
              </a:lnSpc>
              <a:buNone/>
            </a:pPr>
            <a:endParaRPr lang="en-US" sz="1800" dirty="0"/>
          </a:p>
        </p:txBody>
      </p:sp>
      <p:pic>
        <p:nvPicPr>
          <p:cNvPr id="5" name="Image 0" descr="preencoded.png"/>
          <p:cNvPicPr>
            <a:picLocks noChangeAspect="1"/>
          </p:cNvPicPr>
          <p:nvPr/>
        </p:nvPicPr>
        <p:blipFill>
          <a:blip r:embed="rId3"/>
          <a:stretch>
            <a:fillRect/>
          </a:stretch>
        </p:blipFill>
        <p:spPr>
          <a:xfrm>
            <a:off x="809268" y="2223559"/>
            <a:ext cx="578048" cy="578048"/>
          </a:xfrm>
          <a:prstGeom prst="rect">
            <a:avLst/>
          </a:prstGeom>
        </p:spPr>
      </p:pic>
      <p:sp>
        <p:nvSpPr>
          <p:cNvPr id="6" name="Text 3"/>
          <p:cNvSpPr/>
          <p:nvPr/>
        </p:nvSpPr>
        <p:spPr>
          <a:xfrm>
            <a:off x="809268" y="3090572"/>
            <a:ext cx="2720459" cy="340043"/>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Python &amp; Flask</a:t>
            </a:r>
            <a:endParaRPr lang="en-US" sz="2100" dirty="0"/>
          </a:p>
        </p:txBody>
      </p:sp>
      <p:sp>
        <p:nvSpPr>
          <p:cNvPr id="7" name="Text 4"/>
          <p:cNvSpPr/>
          <p:nvPr/>
        </p:nvSpPr>
        <p:spPr>
          <a:xfrm>
            <a:off x="809268" y="3569322"/>
            <a:ext cx="6361390" cy="739854"/>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Core backend framework for reliable routing and handling API requests.</a:t>
            </a:r>
            <a:endParaRPr lang="en-US" sz="1800" dirty="0"/>
          </a:p>
        </p:txBody>
      </p:sp>
      <p:pic>
        <p:nvPicPr>
          <p:cNvPr id="8" name="Image 1" descr="preencoded.png"/>
          <p:cNvPicPr>
            <a:picLocks noChangeAspect="1"/>
          </p:cNvPicPr>
          <p:nvPr/>
        </p:nvPicPr>
        <p:blipFill>
          <a:blip r:embed="rId4"/>
          <a:stretch>
            <a:fillRect/>
          </a:stretch>
        </p:blipFill>
        <p:spPr>
          <a:xfrm>
            <a:off x="7459623" y="2223559"/>
            <a:ext cx="578048" cy="578048"/>
          </a:xfrm>
          <a:prstGeom prst="rect">
            <a:avLst/>
          </a:prstGeom>
        </p:spPr>
      </p:pic>
      <p:sp>
        <p:nvSpPr>
          <p:cNvPr id="9" name="Text 5"/>
          <p:cNvSpPr/>
          <p:nvPr/>
        </p:nvSpPr>
        <p:spPr>
          <a:xfrm>
            <a:off x="7459623" y="3090572"/>
            <a:ext cx="2720459" cy="340043"/>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Google Generative AI</a:t>
            </a:r>
            <a:endParaRPr lang="en-US" sz="2100" dirty="0"/>
          </a:p>
        </p:txBody>
      </p:sp>
      <p:sp>
        <p:nvSpPr>
          <p:cNvPr id="10" name="Text 6"/>
          <p:cNvSpPr/>
          <p:nvPr/>
        </p:nvSpPr>
        <p:spPr>
          <a:xfrm>
            <a:off x="7459623" y="3569322"/>
            <a:ext cx="6361509" cy="739854"/>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Utilizes Gemini 2.5-flash for complex NLP tasks and advanced resume-to-JD matching logic.</a:t>
            </a:r>
            <a:endParaRPr lang="en-US" sz="1800" dirty="0"/>
          </a:p>
        </p:txBody>
      </p:sp>
      <p:pic>
        <p:nvPicPr>
          <p:cNvPr id="11" name="Image 2" descr="preencoded.png"/>
          <p:cNvPicPr>
            <a:picLocks noChangeAspect="1"/>
          </p:cNvPicPr>
          <p:nvPr/>
        </p:nvPicPr>
        <p:blipFill>
          <a:blip r:embed="rId5"/>
          <a:stretch>
            <a:fillRect/>
          </a:stretch>
        </p:blipFill>
        <p:spPr>
          <a:xfrm>
            <a:off x="809268" y="4771615"/>
            <a:ext cx="578048" cy="578048"/>
          </a:xfrm>
          <a:prstGeom prst="rect">
            <a:avLst/>
          </a:prstGeom>
        </p:spPr>
      </p:pic>
      <p:sp>
        <p:nvSpPr>
          <p:cNvPr id="12" name="Text 7"/>
          <p:cNvSpPr/>
          <p:nvPr/>
        </p:nvSpPr>
        <p:spPr>
          <a:xfrm>
            <a:off x="809268" y="5638628"/>
            <a:ext cx="2720459" cy="340043"/>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PyMuPDF (fitz)</a:t>
            </a:r>
            <a:endParaRPr lang="en-US" sz="2100" dirty="0"/>
          </a:p>
        </p:txBody>
      </p:sp>
      <p:sp>
        <p:nvSpPr>
          <p:cNvPr id="13" name="Text 8"/>
          <p:cNvSpPr/>
          <p:nvPr/>
        </p:nvSpPr>
        <p:spPr>
          <a:xfrm>
            <a:off x="809268" y="6117379"/>
            <a:ext cx="6361390" cy="739854"/>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Efficient and rapid extraction of text and data from PDF formatted resumes.</a:t>
            </a:r>
            <a:endParaRPr lang="en-US" sz="1800" dirty="0"/>
          </a:p>
        </p:txBody>
      </p:sp>
      <p:pic>
        <p:nvPicPr>
          <p:cNvPr id="14" name="Image 3" descr="preencoded.png"/>
          <p:cNvPicPr>
            <a:picLocks noChangeAspect="1"/>
          </p:cNvPicPr>
          <p:nvPr/>
        </p:nvPicPr>
        <p:blipFill>
          <a:blip r:embed="rId6"/>
          <a:stretch>
            <a:fillRect/>
          </a:stretch>
        </p:blipFill>
        <p:spPr>
          <a:xfrm>
            <a:off x="7459623" y="4771615"/>
            <a:ext cx="578048" cy="578048"/>
          </a:xfrm>
          <a:prstGeom prst="rect">
            <a:avLst/>
          </a:prstGeom>
        </p:spPr>
      </p:pic>
      <p:sp>
        <p:nvSpPr>
          <p:cNvPr id="15" name="Text 9"/>
          <p:cNvSpPr/>
          <p:nvPr/>
        </p:nvSpPr>
        <p:spPr>
          <a:xfrm>
            <a:off x="7459623" y="5638628"/>
            <a:ext cx="2720459" cy="340043"/>
          </a:xfrm>
          <a:prstGeom prst="rect">
            <a:avLst/>
          </a:prstGeom>
          <a:noFill/>
          <a:ln/>
        </p:spPr>
        <p:txBody>
          <a:bodyPr wrap="none" lIns="0" tIns="0" rIns="0" bIns="0" rtlCol="0" anchor="t"/>
          <a:lstStyle/>
          <a:p>
            <a:pPr marL="0" indent="0" algn="l">
              <a:lnSpc>
                <a:spcPts val="2650"/>
              </a:lnSpc>
              <a:buNone/>
            </a:pPr>
            <a:r>
              <a:rPr lang="en-US" sz="2100" dirty="0">
                <a:solidFill>
                  <a:srgbClr val="D9E1FF"/>
                </a:solidFill>
                <a:latin typeface="Kanit" pitchFamily="34" charset="0"/>
                <a:ea typeface="Kanit" pitchFamily="34" charset="-122"/>
                <a:cs typeface="Kanit" pitchFamily="34" charset="-120"/>
              </a:rPr>
              <a:t>SQLite Persistence</a:t>
            </a:r>
            <a:endParaRPr lang="en-US" sz="2100" dirty="0"/>
          </a:p>
        </p:txBody>
      </p:sp>
      <p:sp>
        <p:nvSpPr>
          <p:cNvPr id="16" name="Text 10"/>
          <p:cNvSpPr/>
          <p:nvPr/>
        </p:nvSpPr>
        <p:spPr>
          <a:xfrm>
            <a:off x="7459623" y="6117379"/>
            <a:ext cx="6361509" cy="739854"/>
          </a:xfrm>
          <a:prstGeom prst="rect">
            <a:avLst/>
          </a:prstGeom>
          <a:noFill/>
          <a:ln/>
        </p:spPr>
        <p:txBody>
          <a:bodyPr wrap="square" lIns="0" tIns="0" rIns="0" bIns="0" rtlCol="0" anchor="t"/>
          <a:lstStyle/>
          <a:p>
            <a:pPr marL="0" indent="0" algn="l">
              <a:lnSpc>
                <a:spcPts val="2900"/>
              </a:lnSpc>
              <a:buNone/>
            </a:pPr>
            <a:r>
              <a:rPr lang="en-US" sz="1800" dirty="0">
                <a:solidFill>
                  <a:srgbClr val="D9E1FF"/>
                </a:solidFill>
                <a:latin typeface="Martel Sans Light" pitchFamily="34" charset="0"/>
                <a:ea typeface="Martel Sans Light" pitchFamily="34" charset="-122"/>
                <a:cs typeface="Martel Sans Light" pitchFamily="34" charset="-120"/>
              </a:rPr>
              <a:t>Simple, file-based database for storing analysis results and historical screening data.</a:t>
            </a:r>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1635" y="591979"/>
            <a:ext cx="4084439" cy="471726"/>
          </a:xfrm>
          <a:prstGeom prst="rect">
            <a:avLst/>
          </a:prstGeom>
          <a:noFill/>
          <a:ln/>
        </p:spPr>
        <p:txBody>
          <a:bodyPr wrap="none" lIns="0" tIns="0" rIns="0" bIns="0" rtlCol="0" anchor="t"/>
          <a:lstStyle/>
          <a:p>
            <a:pPr marL="0" indent="0" algn="l">
              <a:lnSpc>
                <a:spcPts val="3700"/>
              </a:lnSpc>
              <a:buNone/>
            </a:pPr>
            <a:r>
              <a:rPr lang="en-US" sz="2950" dirty="0">
                <a:solidFill>
                  <a:srgbClr val="FFFFFF"/>
                </a:solidFill>
                <a:latin typeface="Kanit" pitchFamily="34" charset="0"/>
                <a:ea typeface="Kanit" pitchFamily="34" charset="-122"/>
                <a:cs typeface="Kanit" pitchFamily="34" charset="-120"/>
              </a:rPr>
              <a:t>Core Feature Breakdown</a:t>
            </a:r>
            <a:endParaRPr lang="en-US" sz="2950" dirty="0"/>
          </a:p>
        </p:txBody>
      </p:sp>
      <p:sp>
        <p:nvSpPr>
          <p:cNvPr id="3" name="Text 1"/>
          <p:cNvSpPr/>
          <p:nvPr/>
        </p:nvSpPr>
        <p:spPr>
          <a:xfrm>
            <a:off x="701635" y="1464588"/>
            <a:ext cx="13227129"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The application provides a comprehensive set of features designed to make the recruiter's workflow seamless and data-driven.</a:t>
            </a:r>
            <a:endParaRPr lang="en-US" sz="1550" dirty="0"/>
          </a:p>
        </p:txBody>
      </p:sp>
      <p:sp>
        <p:nvSpPr>
          <p:cNvPr id="4" name="Shape 2"/>
          <p:cNvSpPr/>
          <p:nvPr/>
        </p:nvSpPr>
        <p:spPr>
          <a:xfrm>
            <a:off x="701635" y="2010847"/>
            <a:ext cx="451009" cy="451009"/>
          </a:xfrm>
          <a:prstGeom prst="roundRect">
            <a:avLst>
              <a:gd name="adj" fmla="val 6668"/>
            </a:avLst>
          </a:prstGeom>
          <a:solidFill>
            <a:srgbClr val="2F2B54"/>
          </a:solidFill>
          <a:ln/>
        </p:spPr>
      </p:sp>
      <p:sp>
        <p:nvSpPr>
          <p:cNvPr id="5" name="Text 3"/>
          <p:cNvSpPr/>
          <p:nvPr/>
        </p:nvSpPr>
        <p:spPr>
          <a:xfrm>
            <a:off x="785634" y="2059484"/>
            <a:ext cx="283012" cy="353735"/>
          </a:xfrm>
          <a:prstGeom prst="rect">
            <a:avLst/>
          </a:prstGeom>
          <a:noFill/>
          <a:ln/>
        </p:spPr>
        <p:txBody>
          <a:bodyPr wrap="none" lIns="0" tIns="0" rIns="0" bIns="0" rtlCol="0" anchor="t"/>
          <a:lstStyle/>
          <a:p>
            <a:pPr marL="0" indent="0" algn="ctr">
              <a:lnSpc>
                <a:spcPts val="2200"/>
              </a:lnSpc>
              <a:buNone/>
            </a:pPr>
            <a:r>
              <a:rPr lang="en-US" sz="2200" dirty="0">
                <a:solidFill>
                  <a:srgbClr val="D9E1FF"/>
                </a:solidFill>
                <a:latin typeface="Kanit" pitchFamily="34" charset="0"/>
                <a:ea typeface="Kanit" pitchFamily="34" charset="-122"/>
                <a:cs typeface="Kanit" pitchFamily="34" charset="-120"/>
              </a:rPr>
              <a:t>1</a:t>
            </a:r>
            <a:endParaRPr lang="en-US" sz="2200" dirty="0"/>
          </a:p>
        </p:txBody>
      </p:sp>
      <p:sp>
        <p:nvSpPr>
          <p:cNvPr id="6" name="Text 4"/>
          <p:cNvSpPr/>
          <p:nvPr/>
        </p:nvSpPr>
        <p:spPr>
          <a:xfrm>
            <a:off x="1353026" y="2079665"/>
            <a:ext cx="2358628" cy="294799"/>
          </a:xfrm>
          <a:prstGeom prst="rect">
            <a:avLst/>
          </a:prstGeom>
          <a:noFill/>
          <a:ln/>
        </p:spPr>
        <p:txBody>
          <a:bodyPr wrap="none" lIns="0" tIns="0" rIns="0" bIns="0" rtlCol="0" anchor="t"/>
          <a:lstStyle/>
          <a:p>
            <a:pPr marL="0" indent="0" algn="l">
              <a:lnSpc>
                <a:spcPts val="2300"/>
              </a:lnSpc>
              <a:buNone/>
            </a:pPr>
            <a:r>
              <a:rPr lang="en-US" sz="1850" dirty="0">
                <a:solidFill>
                  <a:srgbClr val="D9E1FF"/>
                </a:solidFill>
                <a:latin typeface="Kanit" pitchFamily="34" charset="0"/>
                <a:ea typeface="Kanit" pitchFamily="34" charset="-122"/>
                <a:cs typeface="Kanit" pitchFamily="34" charset="-120"/>
              </a:rPr>
              <a:t>Multiple  Resume Upload</a:t>
            </a:r>
            <a:endParaRPr lang="en-US" sz="1850" dirty="0"/>
          </a:p>
        </p:txBody>
      </p:sp>
      <p:sp>
        <p:nvSpPr>
          <p:cNvPr id="7" name="Text 5"/>
          <p:cNvSpPr/>
          <p:nvPr/>
        </p:nvSpPr>
        <p:spPr>
          <a:xfrm>
            <a:off x="1353026" y="2494717"/>
            <a:ext cx="12575738"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Allows recruiters to upload multiple PDF resumes simultaneously for efficient bulk processing.</a:t>
            </a:r>
            <a:endParaRPr lang="en-US" sz="1550" dirty="0"/>
          </a:p>
        </p:txBody>
      </p:sp>
      <p:sp>
        <p:nvSpPr>
          <p:cNvPr id="8" name="Shape 6"/>
          <p:cNvSpPr/>
          <p:nvPr/>
        </p:nvSpPr>
        <p:spPr>
          <a:xfrm>
            <a:off x="701635" y="3216354"/>
            <a:ext cx="451009" cy="451009"/>
          </a:xfrm>
          <a:prstGeom prst="roundRect">
            <a:avLst>
              <a:gd name="adj" fmla="val 6668"/>
            </a:avLst>
          </a:prstGeom>
          <a:solidFill>
            <a:srgbClr val="2F2B54"/>
          </a:solidFill>
          <a:ln/>
        </p:spPr>
      </p:sp>
      <p:sp>
        <p:nvSpPr>
          <p:cNvPr id="9" name="Text 7"/>
          <p:cNvSpPr/>
          <p:nvPr/>
        </p:nvSpPr>
        <p:spPr>
          <a:xfrm>
            <a:off x="785634" y="3264991"/>
            <a:ext cx="283012" cy="353735"/>
          </a:xfrm>
          <a:prstGeom prst="rect">
            <a:avLst/>
          </a:prstGeom>
          <a:noFill/>
          <a:ln/>
        </p:spPr>
        <p:txBody>
          <a:bodyPr wrap="none" lIns="0" tIns="0" rIns="0" bIns="0" rtlCol="0" anchor="t"/>
          <a:lstStyle/>
          <a:p>
            <a:pPr marL="0" indent="0" algn="ctr">
              <a:lnSpc>
                <a:spcPts val="2200"/>
              </a:lnSpc>
              <a:buNone/>
            </a:pPr>
            <a:r>
              <a:rPr lang="en-US" sz="2200" dirty="0">
                <a:solidFill>
                  <a:srgbClr val="D9E1FF"/>
                </a:solidFill>
                <a:latin typeface="Kanit" pitchFamily="34" charset="0"/>
                <a:ea typeface="Kanit" pitchFamily="34" charset="-122"/>
                <a:cs typeface="Kanit" pitchFamily="34" charset="-120"/>
              </a:rPr>
              <a:t>2</a:t>
            </a:r>
            <a:endParaRPr lang="en-US" sz="2200" dirty="0"/>
          </a:p>
        </p:txBody>
      </p:sp>
      <p:sp>
        <p:nvSpPr>
          <p:cNvPr id="10" name="Text 8"/>
          <p:cNvSpPr/>
          <p:nvPr/>
        </p:nvSpPr>
        <p:spPr>
          <a:xfrm>
            <a:off x="1353026" y="3285173"/>
            <a:ext cx="2782729" cy="294799"/>
          </a:xfrm>
          <a:prstGeom prst="rect">
            <a:avLst/>
          </a:prstGeom>
          <a:noFill/>
          <a:ln/>
        </p:spPr>
        <p:txBody>
          <a:bodyPr wrap="none" lIns="0" tIns="0" rIns="0" bIns="0" rtlCol="0" anchor="t"/>
          <a:lstStyle/>
          <a:p>
            <a:pPr marL="0" indent="0" algn="l">
              <a:lnSpc>
                <a:spcPts val="2300"/>
              </a:lnSpc>
              <a:buNone/>
            </a:pPr>
            <a:r>
              <a:rPr lang="en-US" sz="1850" dirty="0">
                <a:solidFill>
                  <a:srgbClr val="D9E1FF"/>
                </a:solidFill>
                <a:latin typeface="Kanit" pitchFamily="34" charset="0"/>
                <a:ea typeface="Kanit" pitchFamily="34" charset="-122"/>
                <a:cs typeface="Kanit" pitchFamily="34" charset="-120"/>
              </a:rPr>
              <a:t>Structured Data Extraction</a:t>
            </a:r>
            <a:endParaRPr lang="en-US" sz="1850" dirty="0"/>
          </a:p>
        </p:txBody>
      </p:sp>
      <p:sp>
        <p:nvSpPr>
          <p:cNvPr id="11" name="Text 9"/>
          <p:cNvSpPr/>
          <p:nvPr/>
        </p:nvSpPr>
        <p:spPr>
          <a:xfrm>
            <a:off x="1353026" y="3700224"/>
            <a:ext cx="12575738"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AI automatically parses and organizes key details: Name, Skills, Experience, and Educational background.</a:t>
            </a:r>
            <a:endParaRPr lang="en-US" sz="1550" dirty="0"/>
          </a:p>
        </p:txBody>
      </p:sp>
      <p:sp>
        <p:nvSpPr>
          <p:cNvPr id="12" name="Shape 10"/>
          <p:cNvSpPr/>
          <p:nvPr/>
        </p:nvSpPr>
        <p:spPr>
          <a:xfrm>
            <a:off x="701635" y="4421862"/>
            <a:ext cx="451009" cy="451009"/>
          </a:xfrm>
          <a:prstGeom prst="roundRect">
            <a:avLst>
              <a:gd name="adj" fmla="val 6668"/>
            </a:avLst>
          </a:prstGeom>
          <a:solidFill>
            <a:srgbClr val="2F2B54"/>
          </a:solidFill>
          <a:ln/>
        </p:spPr>
      </p:sp>
      <p:sp>
        <p:nvSpPr>
          <p:cNvPr id="13" name="Text 11"/>
          <p:cNvSpPr/>
          <p:nvPr/>
        </p:nvSpPr>
        <p:spPr>
          <a:xfrm>
            <a:off x="785634" y="4470499"/>
            <a:ext cx="283012" cy="353735"/>
          </a:xfrm>
          <a:prstGeom prst="rect">
            <a:avLst/>
          </a:prstGeom>
          <a:noFill/>
          <a:ln/>
        </p:spPr>
        <p:txBody>
          <a:bodyPr wrap="none" lIns="0" tIns="0" rIns="0" bIns="0" rtlCol="0" anchor="t"/>
          <a:lstStyle/>
          <a:p>
            <a:pPr marL="0" indent="0" algn="ctr">
              <a:lnSpc>
                <a:spcPts val="2200"/>
              </a:lnSpc>
              <a:buNone/>
            </a:pPr>
            <a:r>
              <a:rPr lang="en-US" sz="2200" dirty="0">
                <a:solidFill>
                  <a:srgbClr val="D9E1FF"/>
                </a:solidFill>
                <a:latin typeface="Kanit" pitchFamily="34" charset="0"/>
                <a:ea typeface="Kanit" pitchFamily="34" charset="-122"/>
                <a:cs typeface="Kanit" pitchFamily="34" charset="-120"/>
              </a:rPr>
              <a:t>3</a:t>
            </a:r>
            <a:endParaRPr lang="en-US" sz="2200" dirty="0"/>
          </a:p>
        </p:txBody>
      </p:sp>
      <p:sp>
        <p:nvSpPr>
          <p:cNvPr id="14" name="Text 12"/>
          <p:cNvSpPr/>
          <p:nvPr/>
        </p:nvSpPr>
        <p:spPr>
          <a:xfrm>
            <a:off x="1353026" y="4490680"/>
            <a:ext cx="2668429" cy="294799"/>
          </a:xfrm>
          <a:prstGeom prst="rect">
            <a:avLst/>
          </a:prstGeom>
          <a:noFill/>
          <a:ln/>
        </p:spPr>
        <p:txBody>
          <a:bodyPr wrap="none" lIns="0" tIns="0" rIns="0" bIns="0" rtlCol="0" anchor="t"/>
          <a:lstStyle/>
          <a:p>
            <a:pPr marL="0" indent="0" algn="l">
              <a:lnSpc>
                <a:spcPts val="2300"/>
              </a:lnSpc>
              <a:buNone/>
            </a:pPr>
            <a:r>
              <a:rPr lang="en-US" sz="1850" dirty="0">
                <a:solidFill>
                  <a:srgbClr val="D9E1FF"/>
                </a:solidFill>
                <a:latin typeface="Kanit" pitchFamily="34" charset="0"/>
                <a:ea typeface="Kanit" pitchFamily="34" charset="-122"/>
                <a:cs typeface="Kanit" pitchFamily="34" charset="-120"/>
              </a:rPr>
              <a:t>Job Description Matching</a:t>
            </a:r>
            <a:endParaRPr lang="en-US" sz="1850" dirty="0"/>
          </a:p>
        </p:txBody>
      </p:sp>
      <p:sp>
        <p:nvSpPr>
          <p:cNvPr id="15" name="Text 13"/>
          <p:cNvSpPr/>
          <p:nvPr/>
        </p:nvSpPr>
        <p:spPr>
          <a:xfrm>
            <a:off x="1353026" y="4905732"/>
            <a:ext cx="12575738"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Computes a precise match score by evaluating candidate content against the specific needs of the job description.</a:t>
            </a:r>
            <a:endParaRPr lang="en-US" sz="1550" dirty="0"/>
          </a:p>
        </p:txBody>
      </p:sp>
      <p:sp>
        <p:nvSpPr>
          <p:cNvPr id="16" name="Shape 14"/>
          <p:cNvSpPr/>
          <p:nvPr/>
        </p:nvSpPr>
        <p:spPr>
          <a:xfrm>
            <a:off x="701635" y="5627370"/>
            <a:ext cx="451009" cy="451009"/>
          </a:xfrm>
          <a:prstGeom prst="roundRect">
            <a:avLst>
              <a:gd name="adj" fmla="val 6668"/>
            </a:avLst>
          </a:prstGeom>
          <a:solidFill>
            <a:srgbClr val="2F2B54"/>
          </a:solidFill>
          <a:ln/>
        </p:spPr>
      </p:sp>
      <p:sp>
        <p:nvSpPr>
          <p:cNvPr id="17" name="Text 15"/>
          <p:cNvSpPr/>
          <p:nvPr/>
        </p:nvSpPr>
        <p:spPr>
          <a:xfrm>
            <a:off x="785634" y="5676007"/>
            <a:ext cx="283012" cy="353735"/>
          </a:xfrm>
          <a:prstGeom prst="rect">
            <a:avLst/>
          </a:prstGeom>
          <a:noFill/>
          <a:ln/>
        </p:spPr>
        <p:txBody>
          <a:bodyPr wrap="none" lIns="0" tIns="0" rIns="0" bIns="0" rtlCol="0" anchor="t"/>
          <a:lstStyle/>
          <a:p>
            <a:pPr marL="0" indent="0" algn="ctr">
              <a:lnSpc>
                <a:spcPts val="2200"/>
              </a:lnSpc>
              <a:buNone/>
            </a:pPr>
            <a:r>
              <a:rPr lang="en-US" sz="2200" dirty="0">
                <a:solidFill>
                  <a:srgbClr val="D9E1FF"/>
                </a:solidFill>
                <a:latin typeface="Kanit" pitchFamily="34" charset="0"/>
                <a:ea typeface="Kanit" pitchFamily="34" charset="-122"/>
                <a:cs typeface="Kanit" pitchFamily="34" charset="-120"/>
              </a:rPr>
              <a:t>4</a:t>
            </a:r>
            <a:endParaRPr lang="en-US" sz="2200" dirty="0"/>
          </a:p>
        </p:txBody>
      </p:sp>
      <p:sp>
        <p:nvSpPr>
          <p:cNvPr id="18" name="Text 16"/>
          <p:cNvSpPr/>
          <p:nvPr/>
        </p:nvSpPr>
        <p:spPr>
          <a:xfrm>
            <a:off x="1353026" y="5696188"/>
            <a:ext cx="2956798" cy="294799"/>
          </a:xfrm>
          <a:prstGeom prst="rect">
            <a:avLst/>
          </a:prstGeom>
          <a:noFill/>
          <a:ln/>
        </p:spPr>
        <p:txBody>
          <a:bodyPr wrap="none" lIns="0" tIns="0" rIns="0" bIns="0" rtlCol="0" anchor="t"/>
          <a:lstStyle/>
          <a:p>
            <a:pPr marL="0" indent="0" algn="l">
              <a:lnSpc>
                <a:spcPts val="2300"/>
              </a:lnSpc>
              <a:buNone/>
            </a:pPr>
            <a:r>
              <a:rPr lang="en-US" sz="1850" dirty="0">
                <a:solidFill>
                  <a:srgbClr val="D9E1FF"/>
                </a:solidFill>
                <a:latin typeface="Kanit" pitchFamily="34" charset="0"/>
                <a:ea typeface="Kanit" pitchFamily="34" charset="-122"/>
                <a:cs typeface="Kanit" pitchFamily="34" charset="-120"/>
              </a:rPr>
              <a:t>Automated Selection Status</a:t>
            </a:r>
            <a:endParaRPr lang="en-US" sz="1850" dirty="0"/>
          </a:p>
        </p:txBody>
      </p:sp>
      <p:sp>
        <p:nvSpPr>
          <p:cNvPr id="19" name="Text 17"/>
          <p:cNvSpPr/>
          <p:nvPr/>
        </p:nvSpPr>
        <p:spPr>
          <a:xfrm>
            <a:off x="1353026" y="6111240"/>
            <a:ext cx="12575738"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Applies configurable thresholds (e.g., 50%+ match) to determine if a candidate is "Selected" or "Not Selected".</a:t>
            </a:r>
            <a:endParaRPr lang="en-US" sz="1550" dirty="0"/>
          </a:p>
        </p:txBody>
      </p:sp>
      <p:sp>
        <p:nvSpPr>
          <p:cNvPr id="20" name="Shape 18"/>
          <p:cNvSpPr/>
          <p:nvPr/>
        </p:nvSpPr>
        <p:spPr>
          <a:xfrm>
            <a:off x="701635" y="6832878"/>
            <a:ext cx="451009" cy="451009"/>
          </a:xfrm>
          <a:prstGeom prst="roundRect">
            <a:avLst>
              <a:gd name="adj" fmla="val 6668"/>
            </a:avLst>
          </a:prstGeom>
          <a:solidFill>
            <a:srgbClr val="2F2B54"/>
          </a:solidFill>
          <a:ln/>
        </p:spPr>
      </p:sp>
      <p:sp>
        <p:nvSpPr>
          <p:cNvPr id="21" name="Text 19"/>
          <p:cNvSpPr/>
          <p:nvPr/>
        </p:nvSpPr>
        <p:spPr>
          <a:xfrm>
            <a:off x="785634" y="6881515"/>
            <a:ext cx="283012" cy="353735"/>
          </a:xfrm>
          <a:prstGeom prst="rect">
            <a:avLst/>
          </a:prstGeom>
          <a:noFill/>
          <a:ln/>
        </p:spPr>
        <p:txBody>
          <a:bodyPr wrap="none" lIns="0" tIns="0" rIns="0" bIns="0" rtlCol="0" anchor="t"/>
          <a:lstStyle/>
          <a:p>
            <a:pPr marL="0" indent="0" algn="ctr">
              <a:lnSpc>
                <a:spcPts val="2200"/>
              </a:lnSpc>
              <a:buNone/>
            </a:pPr>
            <a:r>
              <a:rPr lang="en-US" sz="2200" dirty="0">
                <a:solidFill>
                  <a:srgbClr val="D9E1FF"/>
                </a:solidFill>
                <a:latin typeface="Kanit" pitchFamily="34" charset="0"/>
                <a:ea typeface="Kanit" pitchFamily="34" charset="-122"/>
                <a:cs typeface="Kanit" pitchFamily="34" charset="-120"/>
              </a:rPr>
              <a:t>5</a:t>
            </a:r>
            <a:endParaRPr lang="en-US" sz="2200" dirty="0"/>
          </a:p>
        </p:txBody>
      </p:sp>
      <p:sp>
        <p:nvSpPr>
          <p:cNvPr id="22" name="Text 20"/>
          <p:cNvSpPr/>
          <p:nvPr/>
        </p:nvSpPr>
        <p:spPr>
          <a:xfrm>
            <a:off x="1353026" y="6901696"/>
            <a:ext cx="2358628" cy="294799"/>
          </a:xfrm>
          <a:prstGeom prst="rect">
            <a:avLst/>
          </a:prstGeom>
          <a:noFill/>
          <a:ln/>
        </p:spPr>
        <p:txBody>
          <a:bodyPr wrap="none" lIns="0" tIns="0" rIns="0" bIns="0" rtlCol="0" anchor="t"/>
          <a:lstStyle/>
          <a:p>
            <a:pPr marL="0" indent="0" algn="l">
              <a:lnSpc>
                <a:spcPts val="2300"/>
              </a:lnSpc>
              <a:buNone/>
            </a:pPr>
            <a:r>
              <a:rPr lang="en-US" sz="1850" dirty="0">
                <a:solidFill>
                  <a:srgbClr val="D9E1FF"/>
                </a:solidFill>
                <a:latin typeface="Kanit" pitchFamily="34" charset="0"/>
                <a:ea typeface="Kanit" pitchFamily="34" charset="-122"/>
                <a:cs typeface="Kanit" pitchFamily="34" charset="-120"/>
              </a:rPr>
              <a:t>Clean Tabular Results</a:t>
            </a:r>
            <a:endParaRPr lang="en-US" sz="1850" dirty="0"/>
          </a:p>
        </p:txBody>
      </p:sp>
      <p:sp>
        <p:nvSpPr>
          <p:cNvPr id="23" name="Text 21"/>
          <p:cNvSpPr/>
          <p:nvPr/>
        </p:nvSpPr>
        <p:spPr>
          <a:xfrm>
            <a:off x="1353026" y="7316748"/>
            <a:ext cx="12575738" cy="320754"/>
          </a:xfrm>
          <a:prstGeom prst="rect">
            <a:avLst/>
          </a:prstGeom>
          <a:noFill/>
          <a:ln/>
        </p:spPr>
        <p:txBody>
          <a:bodyPr wrap="none" lIns="0" tIns="0" rIns="0" bIns="0" rtlCol="0" anchor="t"/>
          <a:lstStyle/>
          <a:p>
            <a:pPr marL="0" indent="0" algn="l">
              <a:lnSpc>
                <a:spcPts val="2500"/>
              </a:lnSpc>
              <a:buNone/>
            </a:pPr>
            <a:r>
              <a:rPr lang="en-US" sz="1550" dirty="0">
                <a:solidFill>
                  <a:srgbClr val="D9E1FF"/>
                </a:solidFill>
                <a:latin typeface="Martel Sans Light" pitchFamily="34" charset="0"/>
                <a:ea typeface="Martel Sans Light" pitchFamily="34" charset="-122"/>
                <a:cs typeface="Martel Sans Light" pitchFamily="34" charset="-120"/>
              </a:rPr>
              <a:t>Presents all analysis outputs on the web interface in a clear tabular format.</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26720" y="335280"/>
            <a:ext cx="1516499" cy="179308"/>
          </a:xfrm>
          <a:prstGeom prst="rect">
            <a:avLst/>
          </a:prstGeom>
          <a:noFill/>
          <a:ln/>
        </p:spPr>
        <p:txBody>
          <a:bodyPr wrap="none" lIns="0" tIns="0" rIns="0" bIns="0" rtlCol="0" anchor="t"/>
          <a:lstStyle/>
          <a:p>
            <a:pPr marL="0" indent="0" algn="l">
              <a:lnSpc>
                <a:spcPts val="1400"/>
              </a:lnSpc>
              <a:buNone/>
            </a:pPr>
            <a:r>
              <a:rPr lang="en-US" sz="2000" dirty="0">
                <a:solidFill>
                  <a:srgbClr val="FFFFFF"/>
                </a:solidFill>
                <a:latin typeface="Kanit" pitchFamily="34" charset="0"/>
                <a:ea typeface="Kanit" pitchFamily="34" charset="-122"/>
                <a:cs typeface="Kanit" pitchFamily="34" charset="-120"/>
              </a:rPr>
              <a:t>SYSTEM ARCHITECTURE</a:t>
            </a:r>
            <a:endParaRPr lang="en-US" sz="2000" dirty="0"/>
          </a:p>
        </p:txBody>
      </p:sp>
      <p:sp>
        <p:nvSpPr>
          <p:cNvPr id="3" name="Text 1"/>
          <p:cNvSpPr/>
          <p:nvPr/>
        </p:nvSpPr>
        <p:spPr>
          <a:xfrm>
            <a:off x="426720" y="563285"/>
            <a:ext cx="4787384" cy="286941"/>
          </a:xfrm>
          <a:prstGeom prst="rect">
            <a:avLst/>
          </a:prstGeom>
          <a:noFill/>
          <a:ln/>
        </p:spPr>
        <p:txBody>
          <a:bodyPr wrap="none" lIns="0" tIns="0" rIns="0" bIns="0" rtlCol="0" anchor="t"/>
          <a:lstStyle/>
          <a:p>
            <a:pPr marL="0" indent="0" algn="l">
              <a:lnSpc>
                <a:spcPts val="2250"/>
              </a:lnSpc>
              <a:buNone/>
            </a:pPr>
            <a:r>
              <a:rPr lang="en-US" sz="2000" dirty="0">
                <a:solidFill>
                  <a:srgbClr val="FFFFFF"/>
                </a:solidFill>
                <a:latin typeface="Kanit" pitchFamily="34" charset="0"/>
                <a:ea typeface="Kanit" pitchFamily="34" charset="-122"/>
                <a:cs typeface="Kanit" pitchFamily="34" charset="-120"/>
              </a:rPr>
              <a:t>Separation of Concerns: Frontend and Backend</a:t>
            </a:r>
            <a:endParaRPr lang="en-US" sz="2000" dirty="0"/>
          </a:p>
        </p:txBody>
      </p:sp>
      <p:sp>
        <p:nvSpPr>
          <p:cNvPr id="4" name="Text 2"/>
          <p:cNvSpPr/>
          <p:nvPr/>
        </p:nvSpPr>
        <p:spPr>
          <a:xfrm>
            <a:off x="426720" y="1033105"/>
            <a:ext cx="13776960" cy="195024"/>
          </a:xfrm>
          <a:prstGeom prst="rect">
            <a:avLst/>
          </a:prstGeom>
          <a:noFill/>
          <a:ln/>
        </p:spPr>
        <p:txBody>
          <a:bodyPr wrap="none" lIns="0" tIns="0" rIns="0" bIns="0" rtlCol="0" anchor="t"/>
          <a:lstStyle/>
          <a:p>
            <a:pPr marL="0" indent="0" algn="l">
              <a:lnSpc>
                <a:spcPts val="1500"/>
              </a:lnSpc>
              <a:buNone/>
            </a:pPr>
            <a:r>
              <a:rPr lang="en-US" sz="2000" dirty="0">
                <a:solidFill>
                  <a:srgbClr val="D9E1FF"/>
                </a:solidFill>
                <a:latin typeface="Martel Sans Light" pitchFamily="34" charset="0"/>
                <a:ea typeface="Martel Sans Light" pitchFamily="34" charset="-122"/>
                <a:cs typeface="Martel Sans Light" pitchFamily="34" charset="-120"/>
              </a:rPr>
              <a:t>A clean architecture ensures maintainability and future scalability, dividing the application into distinct service layers.</a:t>
            </a:r>
            <a:endParaRPr lang="en-US" sz="2000" dirty="0"/>
          </a:p>
        </p:txBody>
      </p:sp>
      <p:sp>
        <p:nvSpPr>
          <p:cNvPr id="5" name="Text 3"/>
          <p:cNvSpPr/>
          <p:nvPr/>
        </p:nvSpPr>
        <p:spPr>
          <a:xfrm>
            <a:off x="426720" y="1480245"/>
            <a:ext cx="1737241" cy="215146"/>
          </a:xfrm>
          <a:prstGeom prst="rect">
            <a:avLst/>
          </a:prstGeom>
          <a:noFill/>
          <a:ln/>
        </p:spPr>
        <p:txBody>
          <a:bodyPr wrap="none" lIns="0" tIns="0" rIns="0" bIns="0" rtlCol="0" anchor="t"/>
          <a:lstStyle/>
          <a:p>
            <a:pPr marL="0" indent="0" algn="l">
              <a:lnSpc>
                <a:spcPts val="1650"/>
              </a:lnSpc>
              <a:buNone/>
            </a:pPr>
            <a:r>
              <a:rPr lang="en-US" sz="2000" dirty="0">
                <a:solidFill>
                  <a:srgbClr val="FFFFFF"/>
                </a:solidFill>
                <a:latin typeface="Kanit" pitchFamily="34" charset="0"/>
                <a:ea typeface="Kanit" pitchFamily="34" charset="-122"/>
                <a:cs typeface="Kanit" pitchFamily="34" charset="-120"/>
              </a:rPr>
              <a:t>Backend Infrastructure</a:t>
            </a:r>
            <a:endParaRPr lang="en-US" sz="2000" dirty="0"/>
          </a:p>
        </p:txBody>
      </p:sp>
      <p:sp>
        <p:nvSpPr>
          <p:cNvPr id="6" name="Text 4"/>
          <p:cNvSpPr/>
          <p:nvPr/>
        </p:nvSpPr>
        <p:spPr>
          <a:xfrm>
            <a:off x="419100" y="1897005"/>
            <a:ext cx="6739771" cy="195024"/>
          </a:xfrm>
          <a:prstGeom prst="rect">
            <a:avLst/>
          </a:prstGeom>
          <a:noFill/>
          <a:ln/>
        </p:spPr>
        <p:txBody>
          <a:bodyPr wrap="none" lIns="0" tIns="0" rIns="0" bIns="0" rtlCol="0" anchor="t"/>
          <a:lstStyle/>
          <a:p>
            <a:pPr algn="l">
              <a:lnSpc>
                <a:spcPts val="1500"/>
              </a:lnSpc>
              <a:buSzPct val="100000"/>
            </a:pPr>
            <a:r>
              <a:rPr lang="en-US" sz="2000" dirty="0">
                <a:solidFill>
                  <a:srgbClr val="D9E1FF"/>
                </a:solidFill>
                <a:latin typeface="Martel Sans Light" pitchFamily="34" charset="0"/>
                <a:ea typeface="Martel Sans Light" pitchFamily="34" charset="-122"/>
                <a:cs typeface="Martel Sans Light" pitchFamily="34" charset="-120"/>
              </a:rPr>
              <a:t>Flask: Handles all API endpoints and application logic.</a:t>
            </a:r>
            <a:endParaRPr lang="en-US" sz="2000" dirty="0"/>
          </a:p>
        </p:txBody>
      </p:sp>
      <p:sp>
        <p:nvSpPr>
          <p:cNvPr id="7" name="Text 5"/>
          <p:cNvSpPr/>
          <p:nvPr/>
        </p:nvSpPr>
        <p:spPr>
          <a:xfrm>
            <a:off x="426720" y="2184585"/>
            <a:ext cx="6739771" cy="195024"/>
          </a:xfrm>
          <a:prstGeom prst="rect">
            <a:avLst/>
          </a:prstGeom>
          <a:noFill/>
          <a:ln/>
        </p:spPr>
        <p:txBody>
          <a:bodyPr wrap="none" lIns="0" tIns="0" rIns="0" bIns="0" rtlCol="0" anchor="t"/>
          <a:lstStyle/>
          <a:p>
            <a:pPr algn="l">
              <a:lnSpc>
                <a:spcPts val="1500"/>
              </a:lnSpc>
              <a:buSzPct val="100000"/>
            </a:pPr>
            <a:r>
              <a:rPr lang="en-US" sz="2000" b="1" dirty="0">
                <a:solidFill>
                  <a:srgbClr val="D9E1FF"/>
                </a:solidFill>
                <a:latin typeface="Martel Sans Light" pitchFamily="34" charset="0"/>
                <a:ea typeface="Martel Sans Light" pitchFamily="34" charset="-122"/>
                <a:cs typeface="Martel Sans Light" pitchFamily="34" charset="-120"/>
              </a:rPr>
              <a:t>Gemini 2.5-flash</a:t>
            </a:r>
            <a:r>
              <a:rPr lang="en-US" sz="2000" dirty="0">
                <a:solidFill>
                  <a:srgbClr val="D9E1FF"/>
                </a:solidFill>
                <a:latin typeface="Martel Sans Light" pitchFamily="34" charset="0"/>
                <a:ea typeface="Martel Sans Light" pitchFamily="34" charset="-122"/>
                <a:cs typeface="Martel Sans Light" pitchFamily="34" charset="-120"/>
              </a:rPr>
              <a:t>: Central engine for NLP tasks and score generation.</a:t>
            </a:r>
            <a:endParaRPr lang="en-US" sz="2000" dirty="0"/>
          </a:p>
        </p:txBody>
      </p:sp>
      <p:sp>
        <p:nvSpPr>
          <p:cNvPr id="8" name="Text 6"/>
          <p:cNvSpPr/>
          <p:nvPr/>
        </p:nvSpPr>
        <p:spPr>
          <a:xfrm>
            <a:off x="426720" y="2522593"/>
            <a:ext cx="6739771" cy="195024"/>
          </a:xfrm>
          <a:prstGeom prst="rect">
            <a:avLst/>
          </a:prstGeom>
          <a:noFill/>
          <a:ln/>
        </p:spPr>
        <p:txBody>
          <a:bodyPr wrap="none" lIns="0" tIns="0" rIns="0" bIns="0" rtlCol="0" anchor="t"/>
          <a:lstStyle/>
          <a:p>
            <a:pPr algn="l">
              <a:lnSpc>
                <a:spcPts val="1500"/>
              </a:lnSpc>
              <a:buSzPct val="100000"/>
            </a:pPr>
            <a:r>
              <a:rPr lang="en-US" sz="2000" dirty="0">
                <a:solidFill>
                  <a:srgbClr val="D9E1FF"/>
                </a:solidFill>
                <a:latin typeface="Martel Sans Light" pitchFamily="34" charset="0"/>
                <a:ea typeface="Martel Sans Light" pitchFamily="34" charset="-122"/>
                <a:cs typeface="Martel Sans Light" pitchFamily="34" charset="-120"/>
              </a:rPr>
              <a:t>PyMuPDF: Responsible for reliable text extraction from complex document formats.</a:t>
            </a:r>
            <a:endParaRPr lang="en-US" sz="2000" dirty="0"/>
          </a:p>
        </p:txBody>
      </p:sp>
      <p:sp>
        <p:nvSpPr>
          <p:cNvPr id="9" name="Text 7"/>
          <p:cNvSpPr/>
          <p:nvPr/>
        </p:nvSpPr>
        <p:spPr>
          <a:xfrm>
            <a:off x="426720" y="2905205"/>
            <a:ext cx="6739771" cy="195024"/>
          </a:xfrm>
          <a:prstGeom prst="rect">
            <a:avLst/>
          </a:prstGeom>
          <a:noFill/>
          <a:ln/>
        </p:spPr>
        <p:txBody>
          <a:bodyPr wrap="none" lIns="0" tIns="0" rIns="0" bIns="0" rtlCol="0" anchor="t"/>
          <a:lstStyle/>
          <a:p>
            <a:pPr algn="l">
              <a:lnSpc>
                <a:spcPts val="1500"/>
              </a:lnSpc>
              <a:buSzPct val="100000"/>
            </a:pPr>
            <a:r>
              <a:rPr lang="en-US" sz="2000" dirty="0">
                <a:solidFill>
                  <a:srgbClr val="D9E1FF"/>
                </a:solidFill>
                <a:latin typeface="Martel Sans Light" pitchFamily="34" charset="0"/>
                <a:ea typeface="Martel Sans Light" pitchFamily="34" charset="-122"/>
                <a:cs typeface="Martel Sans Light" pitchFamily="34" charset="-120"/>
              </a:rPr>
              <a:t>SQLite: Provides persistent, relational storage for historical analysis records.</a:t>
            </a:r>
            <a:endParaRPr lang="en-US" sz="2000" dirty="0"/>
          </a:p>
        </p:txBody>
      </p:sp>
      <p:sp>
        <p:nvSpPr>
          <p:cNvPr id="11" name="Text 8"/>
          <p:cNvSpPr/>
          <p:nvPr/>
        </p:nvSpPr>
        <p:spPr>
          <a:xfrm>
            <a:off x="7471529" y="1521310"/>
            <a:ext cx="1970127" cy="146947"/>
          </a:xfrm>
          <a:prstGeom prst="rect">
            <a:avLst/>
          </a:prstGeom>
          <a:noFill/>
          <a:ln/>
        </p:spPr>
        <p:txBody>
          <a:bodyPr wrap="none" lIns="0" tIns="0" rIns="0" bIns="0" rtlCol="0" anchor="t"/>
          <a:lstStyle/>
          <a:p>
            <a:pPr marL="0" indent="0" algn="l">
              <a:lnSpc>
                <a:spcPts val="1650"/>
              </a:lnSpc>
              <a:buNone/>
            </a:pPr>
            <a:endParaRPr lang="en-US" sz="2000" dirty="0"/>
          </a:p>
        </p:txBody>
      </p:sp>
      <p:sp>
        <p:nvSpPr>
          <p:cNvPr id="12" name="Text 9"/>
          <p:cNvSpPr/>
          <p:nvPr/>
        </p:nvSpPr>
        <p:spPr>
          <a:xfrm>
            <a:off x="7471529" y="1824275"/>
            <a:ext cx="6739771" cy="1275763"/>
          </a:xfrm>
          <a:prstGeom prst="rect">
            <a:avLst/>
          </a:prstGeom>
          <a:noFill/>
          <a:ln/>
        </p:spPr>
        <p:txBody>
          <a:bodyPr wrap="none" lIns="0" tIns="0" rIns="0" bIns="0" rtlCol="0" anchor="t"/>
          <a:lstStyle/>
          <a:p>
            <a:pPr algn="l">
              <a:lnSpc>
                <a:spcPts val="1500"/>
              </a:lnSpc>
              <a:buSzPct val="100000"/>
            </a:pPr>
            <a:endParaRPr lang="en-US" sz="2000" dirty="0"/>
          </a:p>
        </p:txBody>
      </p:sp>
      <p:sp>
        <p:nvSpPr>
          <p:cNvPr id="13" name="Text 10"/>
          <p:cNvSpPr/>
          <p:nvPr/>
        </p:nvSpPr>
        <p:spPr>
          <a:xfrm>
            <a:off x="7471529" y="2061924"/>
            <a:ext cx="6739771" cy="195024"/>
          </a:xfrm>
          <a:prstGeom prst="rect">
            <a:avLst/>
          </a:prstGeom>
          <a:noFill/>
          <a:ln/>
        </p:spPr>
        <p:txBody>
          <a:bodyPr wrap="none" lIns="0" tIns="0" rIns="0" bIns="0" rtlCol="0" anchor="t"/>
          <a:lstStyle/>
          <a:p>
            <a:pPr algn="l">
              <a:lnSpc>
                <a:spcPts val="1500"/>
              </a:lnSpc>
              <a:buSzPct val="100000"/>
            </a:pPr>
            <a:endParaRPr lang="en-US" sz="2000" dirty="0"/>
          </a:p>
        </p:txBody>
      </p:sp>
      <p:sp>
        <p:nvSpPr>
          <p:cNvPr id="14" name="Text 11"/>
          <p:cNvSpPr/>
          <p:nvPr/>
        </p:nvSpPr>
        <p:spPr>
          <a:xfrm>
            <a:off x="7471529" y="2299573"/>
            <a:ext cx="6739771" cy="195024"/>
          </a:xfrm>
          <a:prstGeom prst="rect">
            <a:avLst/>
          </a:prstGeom>
          <a:noFill/>
          <a:ln/>
        </p:spPr>
        <p:txBody>
          <a:bodyPr wrap="none" lIns="0" tIns="0" rIns="0" bIns="0" rtlCol="0" anchor="t"/>
          <a:lstStyle/>
          <a:p>
            <a:pPr algn="l">
              <a:lnSpc>
                <a:spcPts val="1500"/>
              </a:lnSpc>
              <a:buSzPct val="100000"/>
            </a:pPr>
            <a:endParaRPr lang="en-US" sz="2000" dirty="0"/>
          </a:p>
        </p:txBody>
      </p:sp>
      <p:sp>
        <p:nvSpPr>
          <p:cNvPr id="23" name="TextBox 22">
            <a:extLst>
              <a:ext uri="{FF2B5EF4-FFF2-40B4-BE49-F238E27FC236}">
                <a16:creationId xmlns:a16="http://schemas.microsoft.com/office/drawing/2014/main" id="{5A1C6492-F2D8-269F-B44D-32EF4C75C81D}"/>
              </a:ext>
            </a:extLst>
          </p:cNvPr>
          <p:cNvSpPr txBox="1"/>
          <p:nvPr/>
        </p:nvSpPr>
        <p:spPr>
          <a:xfrm>
            <a:off x="426720" y="3401122"/>
            <a:ext cx="6487036" cy="3477875"/>
          </a:xfrm>
          <a:prstGeom prst="rect">
            <a:avLst/>
          </a:prstGeom>
          <a:noFill/>
        </p:spPr>
        <p:txBody>
          <a:bodyPr wrap="square" rtlCol="0">
            <a:spAutoFit/>
          </a:bodyPr>
          <a:lstStyle/>
          <a:p>
            <a:r>
              <a:rPr lang="en-US" sz="2000" dirty="0">
                <a:solidFill>
                  <a:srgbClr val="FFFFFF"/>
                </a:solidFill>
                <a:latin typeface="Kanit" pitchFamily="34" charset="0"/>
                <a:ea typeface="Kanit" pitchFamily="34" charset="-122"/>
                <a:cs typeface="Kanit" pitchFamily="34" charset="-120"/>
              </a:rPr>
              <a:t>Frontend User Experience</a:t>
            </a:r>
            <a:endParaRPr lang="en-US" sz="2000" dirty="0"/>
          </a:p>
          <a:p>
            <a:endParaRPr lang="en-US" sz="2000" dirty="0">
              <a:solidFill>
                <a:srgbClr val="D9E1FF"/>
              </a:solidFill>
              <a:latin typeface="Martel Sans Light" pitchFamily="34" charset="0"/>
              <a:ea typeface="Martel Sans Light" pitchFamily="34" charset="-122"/>
              <a:cs typeface="Martel Sans Light" pitchFamily="34" charset="-120"/>
            </a:endParaRPr>
          </a:p>
          <a:p>
            <a:r>
              <a:rPr lang="en-US" sz="2000" dirty="0">
                <a:solidFill>
                  <a:srgbClr val="D9E1FF"/>
                </a:solidFill>
                <a:latin typeface="Martel Sans Light" pitchFamily="34" charset="0"/>
                <a:ea typeface="Martel Sans Light" pitchFamily="34" charset="-122"/>
                <a:cs typeface="Martel Sans Light" pitchFamily="34" charset="-120"/>
              </a:rPr>
              <a:t>Jinja2: Dynamic template engine for rendering web pages based on backend data.</a:t>
            </a:r>
          </a:p>
          <a:p>
            <a:endParaRPr lang="en-US" sz="2000" dirty="0">
              <a:solidFill>
                <a:srgbClr val="D9E1FF"/>
              </a:solidFill>
              <a:latin typeface="Martel Sans Light" pitchFamily="34" charset="0"/>
              <a:cs typeface="Martel Sans Light" pitchFamily="34" charset="-120"/>
            </a:endParaRPr>
          </a:p>
          <a:p>
            <a:r>
              <a:rPr lang="en-US" sz="2000" dirty="0">
                <a:solidFill>
                  <a:srgbClr val="D9E1FF"/>
                </a:solidFill>
                <a:latin typeface="Martel Sans Light" pitchFamily="34" charset="0"/>
                <a:ea typeface="Martel Sans Light" pitchFamily="34" charset="-122"/>
                <a:cs typeface="Martel Sans Light" pitchFamily="34" charset="-120"/>
              </a:rPr>
              <a:t>Bootstrap 5: Ensures a responsive, modern, and mobile-friendly user interface.</a:t>
            </a:r>
            <a:endParaRPr lang="en-US" sz="2000" dirty="0"/>
          </a:p>
          <a:p>
            <a:endParaRPr lang="en-US" sz="2000" dirty="0"/>
          </a:p>
          <a:p>
            <a:r>
              <a:rPr lang="en-US" sz="2000" dirty="0">
                <a:solidFill>
                  <a:srgbClr val="D9E1FF"/>
                </a:solidFill>
                <a:latin typeface="Martel Sans Light" pitchFamily="34" charset="0"/>
                <a:ea typeface="Martel Sans Light" pitchFamily="34" charset="-122"/>
                <a:cs typeface="Martel Sans Light" pitchFamily="34" charset="-120"/>
              </a:rPr>
              <a:t>JavaScript/Marked.js: Used for any dynamic content display and rendering markdown outputs.</a:t>
            </a:r>
            <a:endParaRPr lang="en-US" sz="2000" dirty="0"/>
          </a:p>
          <a:p>
            <a:endParaRPr lang="en-IN"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2579" y="497324"/>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FFFFFF"/>
                </a:solidFill>
                <a:latin typeface="Kanit" pitchFamily="34" charset="0"/>
                <a:ea typeface="Kanit" pitchFamily="34" charset="-122"/>
                <a:cs typeface="Kanit" pitchFamily="34" charset="-120"/>
              </a:rPr>
              <a:t>WALKTHROUGH</a:t>
            </a:r>
            <a:endParaRPr lang="en-US" sz="1650" dirty="0"/>
          </a:p>
        </p:txBody>
      </p:sp>
      <p:sp>
        <p:nvSpPr>
          <p:cNvPr id="3" name="Text 1"/>
          <p:cNvSpPr/>
          <p:nvPr/>
        </p:nvSpPr>
        <p:spPr>
          <a:xfrm>
            <a:off x="632579" y="835343"/>
            <a:ext cx="4491514" cy="425291"/>
          </a:xfrm>
          <a:prstGeom prst="rect">
            <a:avLst/>
          </a:prstGeom>
          <a:noFill/>
          <a:ln/>
        </p:spPr>
        <p:txBody>
          <a:bodyPr wrap="none" lIns="0" tIns="0" rIns="0" bIns="0" rtlCol="0" anchor="t"/>
          <a:lstStyle/>
          <a:p>
            <a:pPr marL="0" indent="0" algn="l">
              <a:lnSpc>
                <a:spcPts val="3300"/>
              </a:lnSpc>
              <a:buNone/>
            </a:pPr>
            <a:r>
              <a:rPr lang="en-US" sz="2650" dirty="0">
                <a:solidFill>
                  <a:srgbClr val="FFFFFF"/>
                </a:solidFill>
                <a:latin typeface="Kanit" pitchFamily="34" charset="0"/>
                <a:ea typeface="Kanit" pitchFamily="34" charset="-122"/>
                <a:cs typeface="Kanit" pitchFamily="34" charset="-120"/>
              </a:rPr>
              <a:t>Step-by-Step Usage Scenario</a:t>
            </a:r>
            <a:endParaRPr lang="en-US" sz="2650" dirty="0"/>
          </a:p>
        </p:txBody>
      </p:sp>
      <p:sp>
        <p:nvSpPr>
          <p:cNvPr id="4" name="Text 2"/>
          <p:cNvSpPr/>
          <p:nvPr/>
        </p:nvSpPr>
        <p:spPr>
          <a:xfrm>
            <a:off x="632579" y="1531739"/>
            <a:ext cx="13365242" cy="289084"/>
          </a:xfrm>
          <a:prstGeom prst="rect">
            <a:avLst/>
          </a:prstGeom>
          <a:noFill/>
          <a:ln/>
        </p:spPr>
        <p:txBody>
          <a:bodyPr wrap="none" lIns="0" tIns="0" rIns="0" bIns="0" rtlCol="0" anchor="t"/>
          <a:lstStyle/>
          <a:p>
            <a:pPr marL="0" indent="0" algn="l">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The application is designed for intuitive use, requiring minimal steps to achieve the results.</a:t>
            </a:r>
            <a:endParaRPr lang="en-US" sz="1400" dirty="0"/>
          </a:p>
        </p:txBody>
      </p:sp>
      <p:sp>
        <p:nvSpPr>
          <p:cNvPr id="5" name="Shape 3"/>
          <p:cNvSpPr/>
          <p:nvPr/>
        </p:nvSpPr>
        <p:spPr>
          <a:xfrm>
            <a:off x="632579" y="2024063"/>
            <a:ext cx="6592253" cy="542211"/>
          </a:xfrm>
          <a:prstGeom prst="roundRect">
            <a:avLst>
              <a:gd name="adj" fmla="val 480044"/>
            </a:avLst>
          </a:prstGeom>
          <a:solidFill>
            <a:srgbClr val="2F2B54"/>
          </a:solidFill>
          <a:ln/>
        </p:spPr>
      </p:sp>
      <p:sp>
        <p:nvSpPr>
          <p:cNvPr id="6" name="Text 4"/>
          <p:cNvSpPr/>
          <p:nvPr/>
        </p:nvSpPr>
        <p:spPr>
          <a:xfrm>
            <a:off x="3793093" y="2125742"/>
            <a:ext cx="271105" cy="338852"/>
          </a:xfrm>
          <a:prstGeom prst="rect">
            <a:avLst/>
          </a:prstGeom>
          <a:noFill/>
          <a:ln/>
        </p:spPr>
        <p:txBody>
          <a:bodyPr wrap="none" lIns="0" tIns="0" rIns="0" bIns="0" rtlCol="0" anchor="t"/>
          <a:lstStyle/>
          <a:p>
            <a:pPr marL="0" indent="0" algn="l">
              <a:lnSpc>
                <a:spcPts val="2100"/>
              </a:lnSpc>
              <a:buNone/>
            </a:pPr>
            <a:r>
              <a:rPr lang="en-US" sz="2100" dirty="0">
                <a:solidFill>
                  <a:srgbClr val="D9E1FF"/>
                </a:solidFill>
                <a:latin typeface="Kanit" pitchFamily="34" charset="0"/>
                <a:ea typeface="Kanit" pitchFamily="34" charset="-122"/>
                <a:cs typeface="Kanit" pitchFamily="34" charset="-120"/>
              </a:rPr>
              <a:t>1</a:t>
            </a:r>
            <a:endParaRPr lang="en-US" sz="2100" dirty="0"/>
          </a:p>
        </p:txBody>
      </p:sp>
      <p:sp>
        <p:nvSpPr>
          <p:cNvPr id="7" name="Text 5"/>
          <p:cNvSpPr/>
          <p:nvPr/>
        </p:nvSpPr>
        <p:spPr>
          <a:xfrm>
            <a:off x="813316" y="2747010"/>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Access &amp; Input</a:t>
            </a:r>
            <a:endParaRPr lang="en-US" sz="1650" dirty="0"/>
          </a:p>
        </p:txBody>
      </p:sp>
      <p:sp>
        <p:nvSpPr>
          <p:cNvPr id="8" name="Text 6"/>
          <p:cNvSpPr/>
          <p:nvPr/>
        </p:nvSpPr>
        <p:spPr>
          <a:xfrm>
            <a:off x="813316" y="3121104"/>
            <a:ext cx="6230779" cy="578168"/>
          </a:xfrm>
          <a:prstGeom prst="rect">
            <a:avLst/>
          </a:prstGeom>
          <a:noFill/>
          <a:ln/>
        </p:spPr>
        <p:txBody>
          <a:bodyPr wrap="square" lIns="0" tIns="0" rIns="0" bIns="0" rtlCol="0" anchor="t"/>
          <a:lstStyle/>
          <a:p>
            <a:pPr marL="0" indent="0" algn="l">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Navigate to the main page, upload </a:t>
            </a:r>
            <a:r>
              <a:rPr lang="en-US" sz="1400" b="1" dirty="0">
                <a:solidFill>
                  <a:srgbClr val="D9E1FF"/>
                </a:solidFill>
                <a:latin typeface="Martel Sans Light" pitchFamily="34" charset="0"/>
                <a:ea typeface="Martel Sans Light" pitchFamily="34" charset="-122"/>
                <a:cs typeface="Martel Sans Light" pitchFamily="34" charset="-120"/>
              </a:rPr>
              <a:t>multiple PDF files</a:t>
            </a:r>
            <a:r>
              <a:rPr lang="en-US" sz="1400" dirty="0">
                <a:solidFill>
                  <a:srgbClr val="D9E1FF"/>
                </a:solidFill>
                <a:latin typeface="Martel Sans Light" pitchFamily="34" charset="0"/>
                <a:ea typeface="Martel Sans Light" pitchFamily="34" charset="-122"/>
                <a:cs typeface="Martel Sans Light" pitchFamily="34" charset="-120"/>
              </a:rPr>
              <a:t>, and paste the required job description text.</a:t>
            </a:r>
            <a:endParaRPr lang="en-US" sz="1400" dirty="0"/>
          </a:p>
        </p:txBody>
      </p:sp>
      <p:sp>
        <p:nvSpPr>
          <p:cNvPr id="9" name="Shape 7"/>
          <p:cNvSpPr/>
          <p:nvPr/>
        </p:nvSpPr>
        <p:spPr>
          <a:xfrm>
            <a:off x="7405568" y="2024063"/>
            <a:ext cx="6592253" cy="542211"/>
          </a:xfrm>
          <a:prstGeom prst="roundRect">
            <a:avLst>
              <a:gd name="adj" fmla="val 480044"/>
            </a:avLst>
          </a:prstGeom>
          <a:solidFill>
            <a:srgbClr val="2F2B54"/>
          </a:solidFill>
          <a:ln/>
        </p:spPr>
        <p:txBody>
          <a:bodyPr/>
          <a:lstStyle/>
          <a:p>
            <a:endParaRPr lang="en-IN"/>
          </a:p>
        </p:txBody>
      </p:sp>
      <p:sp>
        <p:nvSpPr>
          <p:cNvPr id="10" name="Text 8"/>
          <p:cNvSpPr/>
          <p:nvPr/>
        </p:nvSpPr>
        <p:spPr>
          <a:xfrm>
            <a:off x="10566083" y="2125742"/>
            <a:ext cx="271105" cy="338852"/>
          </a:xfrm>
          <a:prstGeom prst="rect">
            <a:avLst/>
          </a:prstGeom>
          <a:noFill/>
          <a:ln/>
        </p:spPr>
        <p:txBody>
          <a:bodyPr wrap="none" lIns="0" tIns="0" rIns="0" bIns="0" rtlCol="0" anchor="t"/>
          <a:lstStyle/>
          <a:p>
            <a:pPr marL="0" indent="0" algn="l">
              <a:lnSpc>
                <a:spcPts val="2100"/>
              </a:lnSpc>
              <a:buNone/>
            </a:pPr>
            <a:r>
              <a:rPr lang="en-US" sz="2100" dirty="0">
                <a:solidFill>
                  <a:srgbClr val="D9E1FF"/>
                </a:solidFill>
                <a:latin typeface="Kanit" pitchFamily="34" charset="0"/>
                <a:ea typeface="Kanit" pitchFamily="34" charset="-122"/>
                <a:cs typeface="Kanit" pitchFamily="34" charset="-120"/>
              </a:rPr>
              <a:t>2</a:t>
            </a:r>
            <a:endParaRPr lang="en-US" sz="2100" dirty="0"/>
          </a:p>
        </p:txBody>
      </p:sp>
      <p:sp>
        <p:nvSpPr>
          <p:cNvPr id="11" name="Text 9"/>
          <p:cNvSpPr/>
          <p:nvPr/>
        </p:nvSpPr>
        <p:spPr>
          <a:xfrm>
            <a:off x="7586305" y="2747010"/>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Initiate Analysis</a:t>
            </a:r>
            <a:endParaRPr lang="en-US" sz="1650" dirty="0"/>
          </a:p>
        </p:txBody>
      </p:sp>
      <p:sp>
        <p:nvSpPr>
          <p:cNvPr id="12" name="Text 10"/>
          <p:cNvSpPr/>
          <p:nvPr/>
        </p:nvSpPr>
        <p:spPr>
          <a:xfrm>
            <a:off x="7586305" y="3121104"/>
            <a:ext cx="6230779" cy="578168"/>
          </a:xfrm>
          <a:prstGeom prst="rect">
            <a:avLst/>
          </a:prstGeom>
          <a:noFill/>
          <a:ln/>
        </p:spPr>
        <p:txBody>
          <a:bodyPr wrap="square" lIns="0" tIns="0" rIns="0" bIns="0" rtlCol="0" anchor="t"/>
          <a:lstStyle/>
          <a:p>
            <a:pPr marL="0" indent="0" algn="l">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Click "Analyze Resumes." A visual spinner confirms that files are being processed by the Gemini AI.</a:t>
            </a:r>
            <a:endParaRPr lang="en-US" sz="1400" dirty="0"/>
          </a:p>
        </p:txBody>
      </p:sp>
      <p:sp>
        <p:nvSpPr>
          <p:cNvPr id="13" name="Shape 11"/>
          <p:cNvSpPr/>
          <p:nvPr/>
        </p:nvSpPr>
        <p:spPr>
          <a:xfrm>
            <a:off x="632579" y="4060746"/>
            <a:ext cx="6592253" cy="542211"/>
          </a:xfrm>
          <a:prstGeom prst="roundRect">
            <a:avLst>
              <a:gd name="adj" fmla="val 480044"/>
            </a:avLst>
          </a:prstGeom>
          <a:solidFill>
            <a:srgbClr val="2F2B54"/>
          </a:solidFill>
          <a:ln/>
        </p:spPr>
      </p:sp>
      <p:sp>
        <p:nvSpPr>
          <p:cNvPr id="14" name="Text 12"/>
          <p:cNvSpPr/>
          <p:nvPr/>
        </p:nvSpPr>
        <p:spPr>
          <a:xfrm>
            <a:off x="3793093" y="4162425"/>
            <a:ext cx="271105" cy="338852"/>
          </a:xfrm>
          <a:prstGeom prst="rect">
            <a:avLst/>
          </a:prstGeom>
          <a:noFill/>
          <a:ln/>
        </p:spPr>
        <p:txBody>
          <a:bodyPr wrap="none" lIns="0" tIns="0" rIns="0" bIns="0" rtlCol="0" anchor="t"/>
          <a:lstStyle/>
          <a:p>
            <a:pPr marL="0" indent="0" algn="l">
              <a:lnSpc>
                <a:spcPts val="2100"/>
              </a:lnSpc>
              <a:buNone/>
            </a:pPr>
            <a:r>
              <a:rPr lang="en-US" sz="2100" dirty="0">
                <a:solidFill>
                  <a:srgbClr val="D9E1FF"/>
                </a:solidFill>
                <a:latin typeface="Kanit" pitchFamily="34" charset="0"/>
                <a:ea typeface="Kanit" pitchFamily="34" charset="-122"/>
                <a:cs typeface="Kanit" pitchFamily="34" charset="-120"/>
              </a:rPr>
              <a:t>3</a:t>
            </a:r>
            <a:endParaRPr lang="en-US" sz="2100" dirty="0"/>
          </a:p>
        </p:txBody>
      </p:sp>
      <p:sp>
        <p:nvSpPr>
          <p:cNvPr id="15" name="Text 13"/>
          <p:cNvSpPr/>
          <p:nvPr/>
        </p:nvSpPr>
        <p:spPr>
          <a:xfrm>
            <a:off x="813316" y="4783693"/>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Review Results</a:t>
            </a:r>
            <a:endParaRPr lang="en-US" sz="1650" dirty="0"/>
          </a:p>
        </p:txBody>
      </p:sp>
      <p:sp>
        <p:nvSpPr>
          <p:cNvPr id="16" name="Text 14"/>
          <p:cNvSpPr/>
          <p:nvPr/>
        </p:nvSpPr>
        <p:spPr>
          <a:xfrm>
            <a:off x="813316" y="5157788"/>
            <a:ext cx="6230779" cy="578168"/>
          </a:xfrm>
          <a:prstGeom prst="rect">
            <a:avLst/>
          </a:prstGeom>
          <a:noFill/>
          <a:ln/>
        </p:spPr>
        <p:txBody>
          <a:bodyPr wrap="square" lIns="0" tIns="0" rIns="0" bIns="0" rtlCol="0" anchor="t"/>
          <a:lstStyle/>
          <a:p>
            <a:pPr marL="0" indent="0" algn="l">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View the output table, which includes detailed fields (skills, experience), the match score, and final selection status.</a:t>
            </a:r>
            <a:endParaRPr lang="en-US" sz="1400" dirty="0"/>
          </a:p>
        </p:txBody>
      </p:sp>
      <p:sp>
        <p:nvSpPr>
          <p:cNvPr id="17" name="Shape 15"/>
          <p:cNvSpPr/>
          <p:nvPr/>
        </p:nvSpPr>
        <p:spPr>
          <a:xfrm>
            <a:off x="7405568" y="4060746"/>
            <a:ext cx="6592253" cy="542211"/>
          </a:xfrm>
          <a:prstGeom prst="roundRect">
            <a:avLst>
              <a:gd name="adj" fmla="val 480044"/>
            </a:avLst>
          </a:prstGeom>
          <a:solidFill>
            <a:srgbClr val="2F2B54"/>
          </a:solidFill>
          <a:ln/>
        </p:spPr>
      </p:sp>
      <p:sp>
        <p:nvSpPr>
          <p:cNvPr id="18" name="Text 16"/>
          <p:cNvSpPr/>
          <p:nvPr/>
        </p:nvSpPr>
        <p:spPr>
          <a:xfrm>
            <a:off x="10566083" y="4162425"/>
            <a:ext cx="271105" cy="338852"/>
          </a:xfrm>
          <a:prstGeom prst="rect">
            <a:avLst/>
          </a:prstGeom>
          <a:noFill/>
          <a:ln/>
        </p:spPr>
        <p:txBody>
          <a:bodyPr wrap="none" lIns="0" tIns="0" rIns="0" bIns="0" rtlCol="0" anchor="t"/>
          <a:lstStyle/>
          <a:p>
            <a:pPr marL="0" indent="0" algn="l">
              <a:lnSpc>
                <a:spcPts val="2100"/>
              </a:lnSpc>
              <a:buNone/>
            </a:pPr>
            <a:r>
              <a:rPr lang="en-US" sz="2100" dirty="0">
                <a:solidFill>
                  <a:srgbClr val="D9E1FF"/>
                </a:solidFill>
                <a:latin typeface="Kanit" pitchFamily="34" charset="0"/>
                <a:ea typeface="Kanit" pitchFamily="34" charset="-122"/>
                <a:cs typeface="Kanit" pitchFamily="34" charset="-120"/>
              </a:rPr>
              <a:t>4</a:t>
            </a:r>
            <a:endParaRPr lang="en-US" sz="2100" dirty="0"/>
          </a:p>
        </p:txBody>
      </p:sp>
      <p:sp>
        <p:nvSpPr>
          <p:cNvPr id="19" name="Text 17"/>
          <p:cNvSpPr/>
          <p:nvPr/>
        </p:nvSpPr>
        <p:spPr>
          <a:xfrm>
            <a:off x="7586305" y="4783693"/>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History Check</a:t>
            </a:r>
            <a:endParaRPr lang="en-US" sz="1650" dirty="0"/>
          </a:p>
        </p:txBody>
      </p:sp>
      <p:sp>
        <p:nvSpPr>
          <p:cNvPr id="20" name="Text 18"/>
          <p:cNvSpPr/>
          <p:nvPr/>
        </p:nvSpPr>
        <p:spPr>
          <a:xfrm>
            <a:off x="7586305" y="5157788"/>
            <a:ext cx="6230779" cy="601028"/>
          </a:xfrm>
          <a:prstGeom prst="rect">
            <a:avLst/>
          </a:prstGeom>
          <a:noFill/>
          <a:ln/>
        </p:spPr>
        <p:txBody>
          <a:bodyPr wrap="square" lIns="0" tIns="0" rIns="0" bIns="0" rtlCol="0" anchor="t"/>
          <a:lstStyle/>
          <a:p>
            <a:pPr marL="0" indent="0" algn="l">
              <a:lnSpc>
                <a:spcPts val="2250"/>
              </a:lnSpc>
              <a:buNone/>
            </a:pPr>
            <a:r>
              <a:rPr lang="en-US" sz="1400" dirty="0">
                <a:solidFill>
                  <a:srgbClr val="D9E1FF"/>
                </a:solidFill>
                <a:latin typeface="Martel Sans Light" pitchFamily="34" charset="0"/>
                <a:ea typeface="Martel Sans Light" pitchFamily="34" charset="-122"/>
                <a:cs typeface="Martel Sans Light" pitchFamily="34" charset="-120"/>
              </a:rPr>
              <a:t>Access the </a:t>
            </a:r>
            <a:r>
              <a:rPr lang="en-US" sz="1400" dirty="0">
                <a:solidFill>
                  <a:srgbClr val="D9E1FF"/>
                </a:solidFill>
                <a:highlight>
                  <a:srgbClr val="1D1942"/>
                </a:highlight>
                <a:latin typeface="Consolas" pitchFamily="34" charset="0"/>
                <a:ea typeface="Consolas" pitchFamily="34" charset="-122"/>
                <a:cs typeface="Consolas" pitchFamily="34" charset="-120"/>
              </a:rPr>
              <a:t>/results</a:t>
            </a:r>
            <a:r>
              <a:rPr lang="en-US" sz="1400" dirty="0">
                <a:solidFill>
                  <a:srgbClr val="D9E1FF"/>
                </a:solidFill>
                <a:latin typeface="Martel Sans Light" pitchFamily="34" charset="0"/>
                <a:ea typeface="Martel Sans Light" pitchFamily="34" charset="-122"/>
                <a:cs typeface="Martel Sans Light" pitchFamily="34" charset="-120"/>
              </a:rPr>
              <a:t> endpoint to review all previous screening sessions stored in the SQLite database.</a:t>
            </a:r>
            <a:endParaRPr lang="en-US" sz="1400" dirty="0"/>
          </a:p>
        </p:txBody>
      </p:sp>
      <p:sp>
        <p:nvSpPr>
          <p:cNvPr id="21" name="Text 19"/>
          <p:cNvSpPr/>
          <p:nvPr/>
        </p:nvSpPr>
        <p:spPr>
          <a:xfrm>
            <a:off x="903684" y="6413897"/>
            <a:ext cx="3093601" cy="265747"/>
          </a:xfrm>
          <a:prstGeom prst="rect">
            <a:avLst/>
          </a:prstGeom>
          <a:noFill/>
          <a:ln/>
        </p:spPr>
        <p:txBody>
          <a:bodyPr wrap="none" lIns="0" tIns="0" rIns="0" bIns="0" rtlCol="0" anchor="t"/>
          <a:lstStyle/>
          <a:p>
            <a:pPr marL="0" indent="0" algn="l">
              <a:lnSpc>
                <a:spcPts val="2050"/>
              </a:lnSpc>
              <a:buNone/>
            </a:pP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55201" y="796528"/>
            <a:ext cx="2202656" cy="275273"/>
          </a:xfrm>
          <a:prstGeom prst="rect">
            <a:avLst/>
          </a:prstGeom>
          <a:noFill/>
          <a:ln/>
        </p:spPr>
        <p:txBody>
          <a:bodyPr wrap="none" lIns="0" tIns="0" rIns="0" bIns="0" rtlCol="0" anchor="t"/>
          <a:lstStyle/>
          <a:p>
            <a:pPr marL="0" indent="0" algn="l">
              <a:lnSpc>
                <a:spcPts val="2150"/>
              </a:lnSpc>
              <a:buNone/>
            </a:pPr>
            <a:endParaRPr lang="en-US" sz="1700" dirty="0"/>
          </a:p>
        </p:txBody>
      </p:sp>
      <p:sp>
        <p:nvSpPr>
          <p:cNvPr id="3" name="Text 1"/>
          <p:cNvSpPr/>
          <p:nvPr/>
        </p:nvSpPr>
        <p:spPr>
          <a:xfrm>
            <a:off x="655201" y="1146691"/>
            <a:ext cx="4937522" cy="440531"/>
          </a:xfrm>
          <a:prstGeom prst="rect">
            <a:avLst/>
          </a:prstGeom>
          <a:noFill/>
          <a:ln/>
        </p:spPr>
        <p:txBody>
          <a:bodyPr wrap="none" lIns="0" tIns="0" rIns="0" bIns="0" rtlCol="0" anchor="t"/>
          <a:lstStyle/>
          <a:p>
            <a:pPr marL="0" indent="0" algn="l">
              <a:lnSpc>
                <a:spcPts val="3450"/>
              </a:lnSpc>
              <a:buNone/>
            </a:pPr>
            <a:r>
              <a:rPr lang="en-US" sz="2750" dirty="0">
                <a:solidFill>
                  <a:srgbClr val="FFFFFF"/>
                </a:solidFill>
                <a:latin typeface="Kanit" pitchFamily="34" charset="0"/>
                <a:ea typeface="Kanit" pitchFamily="34" charset="-122"/>
                <a:cs typeface="Kanit" pitchFamily="34" charset="-120"/>
              </a:rPr>
              <a:t>Future Enhancements</a:t>
            </a:r>
            <a:endParaRPr lang="en-US" sz="2750" dirty="0"/>
          </a:p>
        </p:txBody>
      </p:sp>
      <p:sp>
        <p:nvSpPr>
          <p:cNvPr id="4" name="Text 2"/>
          <p:cNvSpPr/>
          <p:nvPr/>
        </p:nvSpPr>
        <p:spPr>
          <a:xfrm>
            <a:off x="655201" y="1867972"/>
            <a:ext cx="13319998" cy="299561"/>
          </a:xfrm>
          <a:prstGeom prst="rect">
            <a:avLst/>
          </a:prstGeom>
          <a:noFill/>
          <a:ln/>
        </p:spPr>
        <p:txBody>
          <a:bodyPr wrap="none" lIns="0" tIns="0" rIns="0" bIns="0" rtlCol="0" anchor="t"/>
          <a:lstStyle/>
          <a:p>
            <a:pPr marL="0" indent="0" algn="l">
              <a:lnSpc>
                <a:spcPts val="2350"/>
              </a:lnSpc>
              <a:buNone/>
            </a:pPr>
            <a:endParaRPr lang="en-US" sz="1450" dirty="0"/>
          </a:p>
        </p:txBody>
      </p:sp>
      <p:sp>
        <p:nvSpPr>
          <p:cNvPr id="5" name="Shape 3"/>
          <p:cNvSpPr/>
          <p:nvPr/>
        </p:nvSpPr>
        <p:spPr>
          <a:xfrm>
            <a:off x="655201" y="2378154"/>
            <a:ext cx="13319998" cy="1123355"/>
          </a:xfrm>
          <a:prstGeom prst="roundRect">
            <a:avLst>
              <a:gd name="adj" fmla="val 2500"/>
            </a:avLst>
          </a:prstGeom>
          <a:solidFill>
            <a:srgbClr val="100C35"/>
          </a:solidFill>
          <a:ln w="22860">
            <a:solidFill>
              <a:srgbClr val="48446D"/>
            </a:solidFill>
            <a:prstDash val="solid"/>
          </a:ln>
        </p:spPr>
      </p:sp>
      <p:sp>
        <p:nvSpPr>
          <p:cNvPr id="6" name="Shape 4"/>
          <p:cNvSpPr/>
          <p:nvPr/>
        </p:nvSpPr>
        <p:spPr>
          <a:xfrm>
            <a:off x="678061" y="2401014"/>
            <a:ext cx="748903" cy="1077635"/>
          </a:xfrm>
          <a:prstGeom prst="roundRect">
            <a:avLst>
              <a:gd name="adj" fmla="val 87"/>
            </a:avLst>
          </a:prstGeom>
          <a:solidFill>
            <a:srgbClr val="2F2B54"/>
          </a:solidFill>
          <a:ln/>
        </p:spPr>
      </p:sp>
      <p:pic>
        <p:nvPicPr>
          <p:cNvPr id="7" name="Image 0" descr="preencoded.png"/>
          <p:cNvPicPr>
            <a:picLocks noChangeAspect="1"/>
          </p:cNvPicPr>
          <p:nvPr/>
        </p:nvPicPr>
        <p:blipFill>
          <a:blip r:embed="rId3"/>
          <a:stretch>
            <a:fillRect/>
          </a:stretch>
        </p:blipFill>
        <p:spPr>
          <a:xfrm>
            <a:off x="912138" y="2764274"/>
            <a:ext cx="280749" cy="350996"/>
          </a:xfrm>
          <a:prstGeom prst="rect">
            <a:avLst/>
          </a:prstGeom>
        </p:spPr>
      </p:pic>
      <p:sp>
        <p:nvSpPr>
          <p:cNvPr id="8" name="Text 5"/>
          <p:cNvSpPr/>
          <p:nvPr/>
        </p:nvSpPr>
        <p:spPr>
          <a:xfrm>
            <a:off x="1614130" y="2588181"/>
            <a:ext cx="2603897" cy="275273"/>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Performance Optimization</a:t>
            </a:r>
            <a:endParaRPr lang="en-US" sz="1700" dirty="0"/>
          </a:p>
        </p:txBody>
      </p:sp>
      <p:sp>
        <p:nvSpPr>
          <p:cNvPr id="9" name="Text 6"/>
          <p:cNvSpPr/>
          <p:nvPr/>
        </p:nvSpPr>
        <p:spPr>
          <a:xfrm>
            <a:off x="1614130" y="2975729"/>
            <a:ext cx="12338209" cy="299561"/>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Implement batch processing for API calls and strategic caching to minimize latency and reduce time complexity for large resume loads.</a:t>
            </a:r>
            <a:endParaRPr lang="en-US" sz="1450" dirty="0"/>
          </a:p>
        </p:txBody>
      </p:sp>
      <p:sp>
        <p:nvSpPr>
          <p:cNvPr id="10" name="Shape 7"/>
          <p:cNvSpPr/>
          <p:nvPr/>
        </p:nvSpPr>
        <p:spPr>
          <a:xfrm>
            <a:off x="655201" y="3688675"/>
            <a:ext cx="13319998" cy="1123355"/>
          </a:xfrm>
          <a:prstGeom prst="roundRect">
            <a:avLst>
              <a:gd name="adj" fmla="val 2500"/>
            </a:avLst>
          </a:prstGeom>
          <a:solidFill>
            <a:srgbClr val="100C35"/>
          </a:solidFill>
          <a:ln w="22860">
            <a:solidFill>
              <a:srgbClr val="48446D"/>
            </a:solidFill>
            <a:prstDash val="solid"/>
          </a:ln>
        </p:spPr>
      </p:sp>
      <p:sp>
        <p:nvSpPr>
          <p:cNvPr id="11" name="Shape 8"/>
          <p:cNvSpPr/>
          <p:nvPr/>
        </p:nvSpPr>
        <p:spPr>
          <a:xfrm>
            <a:off x="678061" y="3711535"/>
            <a:ext cx="748903" cy="1077635"/>
          </a:xfrm>
          <a:prstGeom prst="roundRect">
            <a:avLst>
              <a:gd name="adj" fmla="val 87"/>
            </a:avLst>
          </a:prstGeom>
          <a:solidFill>
            <a:srgbClr val="2F2B54"/>
          </a:solidFill>
          <a:ln/>
        </p:spPr>
      </p:sp>
      <p:pic>
        <p:nvPicPr>
          <p:cNvPr id="12" name="Image 1" descr="preencoded.png"/>
          <p:cNvPicPr>
            <a:picLocks noChangeAspect="1"/>
          </p:cNvPicPr>
          <p:nvPr/>
        </p:nvPicPr>
        <p:blipFill>
          <a:blip r:embed="rId4"/>
          <a:stretch>
            <a:fillRect/>
          </a:stretch>
        </p:blipFill>
        <p:spPr>
          <a:xfrm>
            <a:off x="912138" y="4074795"/>
            <a:ext cx="280749" cy="350996"/>
          </a:xfrm>
          <a:prstGeom prst="rect">
            <a:avLst/>
          </a:prstGeom>
        </p:spPr>
      </p:pic>
      <p:sp>
        <p:nvSpPr>
          <p:cNvPr id="13" name="Text 9"/>
          <p:cNvSpPr/>
          <p:nvPr/>
        </p:nvSpPr>
        <p:spPr>
          <a:xfrm>
            <a:off x="1614130" y="3898702"/>
            <a:ext cx="2202656" cy="275273"/>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Robust Scalability</a:t>
            </a:r>
            <a:endParaRPr lang="en-US" sz="1700" dirty="0"/>
          </a:p>
        </p:txBody>
      </p:sp>
      <p:sp>
        <p:nvSpPr>
          <p:cNvPr id="14" name="Text 10"/>
          <p:cNvSpPr/>
          <p:nvPr/>
        </p:nvSpPr>
        <p:spPr>
          <a:xfrm>
            <a:off x="1614130" y="4286250"/>
            <a:ext cx="12338209" cy="299561"/>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Migrate from SQLite to PostgreSQL and deploy the application on robust cloud platforms (e.g., AWS, Azure) to handle higher traffic volumes.</a:t>
            </a:r>
            <a:endParaRPr lang="en-US" sz="1450" dirty="0"/>
          </a:p>
        </p:txBody>
      </p:sp>
      <p:sp>
        <p:nvSpPr>
          <p:cNvPr id="15" name="Shape 11"/>
          <p:cNvSpPr/>
          <p:nvPr/>
        </p:nvSpPr>
        <p:spPr>
          <a:xfrm>
            <a:off x="655201" y="4999196"/>
            <a:ext cx="13319998" cy="1123355"/>
          </a:xfrm>
          <a:prstGeom prst="roundRect">
            <a:avLst>
              <a:gd name="adj" fmla="val 2500"/>
            </a:avLst>
          </a:prstGeom>
          <a:solidFill>
            <a:srgbClr val="100C35"/>
          </a:solidFill>
          <a:ln w="22860">
            <a:solidFill>
              <a:srgbClr val="48446D"/>
            </a:solidFill>
            <a:prstDash val="solid"/>
          </a:ln>
        </p:spPr>
      </p:sp>
      <p:sp>
        <p:nvSpPr>
          <p:cNvPr id="16" name="Shape 12"/>
          <p:cNvSpPr/>
          <p:nvPr/>
        </p:nvSpPr>
        <p:spPr>
          <a:xfrm>
            <a:off x="678061" y="5022056"/>
            <a:ext cx="748903" cy="1077635"/>
          </a:xfrm>
          <a:prstGeom prst="roundRect">
            <a:avLst>
              <a:gd name="adj" fmla="val 87"/>
            </a:avLst>
          </a:prstGeom>
          <a:solidFill>
            <a:srgbClr val="2F2B54"/>
          </a:solidFill>
          <a:ln/>
        </p:spPr>
      </p:sp>
      <p:pic>
        <p:nvPicPr>
          <p:cNvPr id="17" name="Image 2" descr="preencoded.png"/>
          <p:cNvPicPr>
            <a:picLocks noChangeAspect="1"/>
          </p:cNvPicPr>
          <p:nvPr/>
        </p:nvPicPr>
        <p:blipFill>
          <a:blip r:embed="rId5"/>
          <a:stretch>
            <a:fillRect/>
          </a:stretch>
        </p:blipFill>
        <p:spPr>
          <a:xfrm>
            <a:off x="912138" y="5385316"/>
            <a:ext cx="280749" cy="350996"/>
          </a:xfrm>
          <a:prstGeom prst="rect">
            <a:avLst/>
          </a:prstGeom>
        </p:spPr>
      </p:pic>
      <p:sp>
        <p:nvSpPr>
          <p:cNvPr id="18" name="Text 13"/>
          <p:cNvSpPr/>
          <p:nvPr/>
        </p:nvSpPr>
        <p:spPr>
          <a:xfrm>
            <a:off x="1614130" y="5209223"/>
            <a:ext cx="2202656" cy="275273"/>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UX/UI Refinement</a:t>
            </a:r>
            <a:endParaRPr lang="en-US" sz="1700" dirty="0"/>
          </a:p>
        </p:txBody>
      </p:sp>
      <p:sp>
        <p:nvSpPr>
          <p:cNvPr id="19" name="Text 14"/>
          <p:cNvSpPr/>
          <p:nvPr/>
        </p:nvSpPr>
        <p:spPr>
          <a:xfrm>
            <a:off x="1614130" y="5596771"/>
            <a:ext cx="12338209" cy="299561"/>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Integrate drag-and-drop functionality for uploads and add real-time progress bars for transparent processing.</a:t>
            </a:r>
            <a:endParaRPr lang="en-US" sz="1450" dirty="0"/>
          </a:p>
        </p:txBody>
      </p:sp>
      <p:sp>
        <p:nvSpPr>
          <p:cNvPr id="20" name="Shape 15"/>
          <p:cNvSpPr/>
          <p:nvPr/>
        </p:nvSpPr>
        <p:spPr>
          <a:xfrm>
            <a:off x="655201" y="6309717"/>
            <a:ext cx="13319998" cy="1123355"/>
          </a:xfrm>
          <a:prstGeom prst="roundRect">
            <a:avLst>
              <a:gd name="adj" fmla="val 2500"/>
            </a:avLst>
          </a:prstGeom>
          <a:solidFill>
            <a:srgbClr val="100C35"/>
          </a:solidFill>
          <a:ln w="22860">
            <a:solidFill>
              <a:srgbClr val="48446D"/>
            </a:solidFill>
            <a:prstDash val="solid"/>
          </a:ln>
        </p:spPr>
      </p:sp>
      <p:sp>
        <p:nvSpPr>
          <p:cNvPr id="21" name="Shape 16"/>
          <p:cNvSpPr/>
          <p:nvPr/>
        </p:nvSpPr>
        <p:spPr>
          <a:xfrm>
            <a:off x="678061" y="6332577"/>
            <a:ext cx="748903" cy="1077635"/>
          </a:xfrm>
          <a:prstGeom prst="roundRect">
            <a:avLst>
              <a:gd name="adj" fmla="val 87"/>
            </a:avLst>
          </a:prstGeom>
          <a:solidFill>
            <a:srgbClr val="2F2B54"/>
          </a:solidFill>
          <a:ln/>
        </p:spPr>
      </p:sp>
      <p:pic>
        <p:nvPicPr>
          <p:cNvPr id="22" name="Image 3" descr="preencoded.png"/>
          <p:cNvPicPr>
            <a:picLocks noChangeAspect="1"/>
          </p:cNvPicPr>
          <p:nvPr/>
        </p:nvPicPr>
        <p:blipFill>
          <a:blip r:embed="rId6"/>
          <a:stretch>
            <a:fillRect/>
          </a:stretch>
        </p:blipFill>
        <p:spPr>
          <a:xfrm>
            <a:off x="912138" y="6695837"/>
            <a:ext cx="280749" cy="350996"/>
          </a:xfrm>
          <a:prstGeom prst="rect">
            <a:avLst/>
          </a:prstGeom>
        </p:spPr>
      </p:pic>
      <p:sp>
        <p:nvSpPr>
          <p:cNvPr id="23" name="Text 17"/>
          <p:cNvSpPr/>
          <p:nvPr/>
        </p:nvSpPr>
        <p:spPr>
          <a:xfrm>
            <a:off x="1614130" y="6519743"/>
            <a:ext cx="2202656" cy="275273"/>
          </a:xfrm>
          <a:prstGeom prst="rect">
            <a:avLst/>
          </a:prstGeom>
          <a:noFill/>
          <a:ln/>
        </p:spPr>
        <p:txBody>
          <a:bodyPr wrap="none" lIns="0" tIns="0" rIns="0" bIns="0" rtlCol="0" anchor="t"/>
          <a:lstStyle/>
          <a:p>
            <a:pPr marL="0" indent="0" algn="l">
              <a:lnSpc>
                <a:spcPts val="2150"/>
              </a:lnSpc>
              <a:buNone/>
            </a:pPr>
            <a:r>
              <a:rPr lang="en-US" sz="1700" dirty="0">
                <a:solidFill>
                  <a:srgbClr val="D9E1FF"/>
                </a:solidFill>
                <a:latin typeface="Kanit" pitchFamily="34" charset="0"/>
                <a:ea typeface="Kanit" pitchFamily="34" charset="-122"/>
                <a:cs typeface="Kanit" pitchFamily="34" charset="-120"/>
              </a:rPr>
              <a:t>Feature Expansion</a:t>
            </a:r>
            <a:endParaRPr lang="en-US" sz="1700" dirty="0"/>
          </a:p>
        </p:txBody>
      </p:sp>
      <p:sp>
        <p:nvSpPr>
          <p:cNvPr id="24" name="Text 18"/>
          <p:cNvSpPr/>
          <p:nvPr/>
        </p:nvSpPr>
        <p:spPr>
          <a:xfrm>
            <a:off x="1614130" y="6907292"/>
            <a:ext cx="12338209" cy="299561"/>
          </a:xfrm>
          <a:prstGeom prst="rect">
            <a:avLst/>
          </a:prstGeom>
          <a:noFill/>
          <a:ln/>
        </p:spPr>
        <p:txBody>
          <a:bodyPr wrap="none" lIns="0" tIns="0" rIns="0" bIns="0" rtlCol="0" anchor="t"/>
          <a:lstStyle/>
          <a:p>
            <a:pPr marL="0" indent="0" algn="l">
              <a:lnSpc>
                <a:spcPts val="2350"/>
              </a:lnSpc>
              <a:buNone/>
            </a:pPr>
            <a:r>
              <a:rPr lang="en-US" sz="1450" dirty="0">
                <a:solidFill>
                  <a:srgbClr val="D9E1FF"/>
                </a:solidFill>
                <a:latin typeface="Martel Sans Light" pitchFamily="34" charset="0"/>
                <a:ea typeface="Martel Sans Light" pitchFamily="34" charset="-122"/>
                <a:cs typeface="Martel Sans Light" pitchFamily="34" charset="-120"/>
              </a:rPr>
              <a:t>Develop user authentication using firebase, advanced result filtering, and export capabilities (CSV/PDF) for recruiters.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8668" y="605314"/>
            <a:ext cx="6575346" cy="516850"/>
          </a:xfrm>
          <a:prstGeom prst="rect">
            <a:avLst/>
          </a:prstGeom>
          <a:noFill/>
          <a:ln/>
        </p:spPr>
        <p:txBody>
          <a:bodyPr wrap="none" lIns="0" tIns="0" rIns="0" bIns="0" rtlCol="0" anchor="t"/>
          <a:lstStyle/>
          <a:p>
            <a:pPr marL="0" indent="0" algn="l">
              <a:lnSpc>
                <a:spcPts val="4050"/>
              </a:lnSpc>
              <a:buNone/>
            </a:pPr>
            <a:r>
              <a:rPr lang="en-US" sz="3250" dirty="0">
                <a:solidFill>
                  <a:srgbClr val="FFFFFF"/>
                </a:solidFill>
                <a:latin typeface="Kanit" pitchFamily="34" charset="0"/>
                <a:ea typeface="Kanit" pitchFamily="34" charset="-122"/>
                <a:cs typeface="Kanit" pitchFamily="34" charset="-120"/>
              </a:rPr>
              <a:t>Summary: Data-Driven Recruitment</a:t>
            </a:r>
            <a:endParaRPr lang="en-US" sz="3250" dirty="0"/>
          </a:p>
        </p:txBody>
      </p:sp>
      <p:sp>
        <p:nvSpPr>
          <p:cNvPr id="4" name="Text 1"/>
          <p:cNvSpPr/>
          <p:nvPr/>
        </p:nvSpPr>
        <p:spPr>
          <a:xfrm>
            <a:off x="768668" y="1451610"/>
            <a:ext cx="7606665" cy="1054418"/>
          </a:xfrm>
          <a:prstGeom prst="rect">
            <a:avLst/>
          </a:prstGeom>
          <a:noFill/>
          <a:ln/>
        </p:spPr>
        <p:txBody>
          <a:bodyPr wrap="square" lIns="0" tIns="0" rIns="0" bIns="0" rtlCol="0" anchor="t"/>
          <a:lstStyle/>
          <a:p>
            <a:pPr marL="0" indent="0" algn="l">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The AI Resume Analyzer delivers a significant competitive advantage by transforming a tedious manual process into an efficient, objective, and scalable operation.</a:t>
            </a:r>
            <a:endParaRPr lang="en-US" sz="1700" dirty="0"/>
          </a:p>
        </p:txBody>
      </p:sp>
      <p:sp>
        <p:nvSpPr>
          <p:cNvPr id="5" name="Text 2"/>
          <p:cNvSpPr/>
          <p:nvPr/>
        </p:nvSpPr>
        <p:spPr>
          <a:xfrm>
            <a:off x="768668" y="2862858"/>
            <a:ext cx="2352437" cy="724733"/>
          </a:xfrm>
          <a:prstGeom prst="rect">
            <a:avLst/>
          </a:prstGeom>
          <a:noFill/>
          <a:ln/>
        </p:spPr>
        <p:txBody>
          <a:bodyPr wrap="none" lIns="0" tIns="0" rIns="0" bIns="0" rtlCol="0" anchor="t"/>
          <a:lstStyle/>
          <a:p>
            <a:pPr marL="0" indent="0" algn="ctr">
              <a:lnSpc>
                <a:spcPts val="5700"/>
              </a:lnSpc>
              <a:buNone/>
            </a:pPr>
            <a:r>
              <a:rPr lang="en-US" sz="5700" dirty="0">
                <a:solidFill>
                  <a:srgbClr val="FD505F"/>
                </a:solidFill>
                <a:latin typeface="Kanit" pitchFamily="34" charset="0"/>
                <a:ea typeface="Kanit" pitchFamily="34" charset="-122"/>
                <a:cs typeface="Kanit" pitchFamily="34" charset="-120"/>
              </a:rPr>
              <a:t>90%</a:t>
            </a:r>
            <a:endParaRPr lang="en-US" sz="5700" dirty="0"/>
          </a:p>
        </p:txBody>
      </p:sp>
      <p:sp>
        <p:nvSpPr>
          <p:cNvPr id="6" name="Text 3"/>
          <p:cNvSpPr/>
          <p:nvPr/>
        </p:nvSpPr>
        <p:spPr>
          <a:xfrm>
            <a:off x="768668" y="3862030"/>
            <a:ext cx="2352437" cy="322898"/>
          </a:xfrm>
          <a:prstGeom prst="rect">
            <a:avLst/>
          </a:prstGeom>
          <a:noFill/>
          <a:ln/>
        </p:spPr>
        <p:txBody>
          <a:bodyPr wrap="none" lIns="0" tIns="0" rIns="0" bIns="0" rtlCol="0" anchor="t"/>
          <a:lstStyle/>
          <a:p>
            <a:pPr marL="0" indent="0" algn="ctr">
              <a:lnSpc>
                <a:spcPts val="2500"/>
              </a:lnSpc>
              <a:buNone/>
            </a:pPr>
            <a:r>
              <a:rPr lang="en-US" sz="2000" dirty="0">
                <a:solidFill>
                  <a:srgbClr val="D9E1FF"/>
                </a:solidFill>
                <a:latin typeface="Kanit" pitchFamily="34" charset="0"/>
                <a:ea typeface="Kanit" pitchFamily="34" charset="-122"/>
                <a:cs typeface="Kanit" pitchFamily="34" charset="-120"/>
              </a:rPr>
              <a:t>Time Savings</a:t>
            </a:r>
            <a:endParaRPr lang="en-US" sz="2000" dirty="0"/>
          </a:p>
        </p:txBody>
      </p:sp>
      <p:sp>
        <p:nvSpPr>
          <p:cNvPr id="7" name="Text 4"/>
          <p:cNvSpPr/>
          <p:nvPr/>
        </p:nvSpPr>
        <p:spPr>
          <a:xfrm>
            <a:off x="768668" y="4316611"/>
            <a:ext cx="2352437" cy="1054418"/>
          </a:xfrm>
          <a:prstGeom prst="rect">
            <a:avLst/>
          </a:prstGeom>
          <a:noFill/>
          <a:ln/>
        </p:spPr>
        <p:txBody>
          <a:bodyPr wrap="square" lIns="0" tIns="0" rIns="0" bIns="0" rtlCol="0" anchor="t"/>
          <a:lstStyle/>
          <a:p>
            <a:pPr marL="0" indent="0" algn="ctr">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Estimated reduction in manual screening time per batch of resumes.</a:t>
            </a:r>
            <a:endParaRPr lang="en-US" sz="1700" dirty="0"/>
          </a:p>
        </p:txBody>
      </p:sp>
      <p:sp>
        <p:nvSpPr>
          <p:cNvPr id="8" name="Text 5"/>
          <p:cNvSpPr/>
          <p:nvPr/>
        </p:nvSpPr>
        <p:spPr>
          <a:xfrm>
            <a:off x="3395663" y="2862858"/>
            <a:ext cx="2352556" cy="724733"/>
          </a:xfrm>
          <a:prstGeom prst="rect">
            <a:avLst/>
          </a:prstGeom>
          <a:noFill/>
          <a:ln/>
        </p:spPr>
        <p:txBody>
          <a:bodyPr wrap="none" lIns="0" tIns="0" rIns="0" bIns="0" rtlCol="0" anchor="t"/>
          <a:lstStyle/>
          <a:p>
            <a:pPr marL="0" indent="0" algn="ctr">
              <a:lnSpc>
                <a:spcPts val="5700"/>
              </a:lnSpc>
              <a:buNone/>
            </a:pPr>
            <a:r>
              <a:rPr lang="en-US" sz="5700" dirty="0">
                <a:solidFill>
                  <a:srgbClr val="FD505F"/>
                </a:solidFill>
                <a:latin typeface="Kanit" pitchFamily="34" charset="0"/>
                <a:ea typeface="Kanit" pitchFamily="34" charset="-122"/>
                <a:cs typeface="Kanit" pitchFamily="34" charset="-120"/>
              </a:rPr>
              <a:t>50+</a:t>
            </a:r>
            <a:endParaRPr lang="en-US" sz="5700" dirty="0"/>
          </a:p>
        </p:txBody>
      </p:sp>
      <p:sp>
        <p:nvSpPr>
          <p:cNvPr id="9" name="Text 6"/>
          <p:cNvSpPr/>
          <p:nvPr/>
        </p:nvSpPr>
        <p:spPr>
          <a:xfrm>
            <a:off x="3395663" y="3862030"/>
            <a:ext cx="2352556" cy="322898"/>
          </a:xfrm>
          <a:prstGeom prst="rect">
            <a:avLst/>
          </a:prstGeom>
          <a:noFill/>
          <a:ln/>
        </p:spPr>
        <p:txBody>
          <a:bodyPr wrap="none" lIns="0" tIns="0" rIns="0" bIns="0" rtlCol="0" anchor="t"/>
          <a:lstStyle/>
          <a:p>
            <a:pPr marL="0" indent="0" algn="ctr">
              <a:lnSpc>
                <a:spcPts val="2500"/>
              </a:lnSpc>
              <a:buNone/>
            </a:pPr>
            <a:r>
              <a:rPr lang="en-US" sz="2000" dirty="0">
                <a:solidFill>
                  <a:srgbClr val="D9E1FF"/>
                </a:solidFill>
                <a:latin typeface="Kanit" pitchFamily="34" charset="0"/>
                <a:ea typeface="Kanit" pitchFamily="34" charset="-122"/>
                <a:cs typeface="Kanit" pitchFamily="34" charset="-120"/>
              </a:rPr>
              <a:t>Threshold</a:t>
            </a:r>
            <a:endParaRPr lang="en-US" sz="2000" dirty="0"/>
          </a:p>
        </p:txBody>
      </p:sp>
      <p:sp>
        <p:nvSpPr>
          <p:cNvPr id="10" name="Text 7"/>
          <p:cNvSpPr/>
          <p:nvPr/>
        </p:nvSpPr>
        <p:spPr>
          <a:xfrm>
            <a:off x="3395663" y="4316611"/>
            <a:ext cx="2352556" cy="1054418"/>
          </a:xfrm>
          <a:prstGeom prst="rect">
            <a:avLst/>
          </a:prstGeom>
          <a:noFill/>
          <a:ln/>
        </p:spPr>
        <p:txBody>
          <a:bodyPr wrap="square" lIns="0" tIns="0" rIns="0" bIns="0" rtlCol="0" anchor="t"/>
          <a:lstStyle/>
          <a:p>
            <a:pPr marL="0" indent="0" algn="ctr">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Configurable match percentage for instant 'Selected' status.</a:t>
            </a:r>
            <a:endParaRPr lang="en-US" sz="1700" dirty="0"/>
          </a:p>
        </p:txBody>
      </p:sp>
      <p:sp>
        <p:nvSpPr>
          <p:cNvPr id="11" name="Text 8"/>
          <p:cNvSpPr/>
          <p:nvPr/>
        </p:nvSpPr>
        <p:spPr>
          <a:xfrm>
            <a:off x="6022777" y="2862858"/>
            <a:ext cx="2352556" cy="724733"/>
          </a:xfrm>
          <a:prstGeom prst="rect">
            <a:avLst/>
          </a:prstGeom>
          <a:noFill/>
          <a:ln/>
        </p:spPr>
        <p:txBody>
          <a:bodyPr wrap="none" lIns="0" tIns="0" rIns="0" bIns="0" rtlCol="0" anchor="t"/>
          <a:lstStyle/>
          <a:p>
            <a:pPr marL="0" indent="0" algn="ctr">
              <a:lnSpc>
                <a:spcPts val="5700"/>
              </a:lnSpc>
              <a:buNone/>
            </a:pPr>
            <a:r>
              <a:rPr lang="en-US" sz="5700" dirty="0">
                <a:solidFill>
                  <a:srgbClr val="FD505F"/>
                </a:solidFill>
                <a:latin typeface="Kanit" pitchFamily="34" charset="0"/>
                <a:ea typeface="Kanit" pitchFamily="34" charset="-122"/>
                <a:cs typeface="Kanit" pitchFamily="34" charset="-120"/>
              </a:rPr>
              <a:t>Gemini</a:t>
            </a:r>
            <a:endParaRPr lang="en-US" sz="5700" dirty="0"/>
          </a:p>
        </p:txBody>
      </p:sp>
      <p:sp>
        <p:nvSpPr>
          <p:cNvPr id="12" name="Text 9"/>
          <p:cNvSpPr/>
          <p:nvPr/>
        </p:nvSpPr>
        <p:spPr>
          <a:xfrm>
            <a:off x="6022777" y="3862030"/>
            <a:ext cx="2352556" cy="322898"/>
          </a:xfrm>
          <a:prstGeom prst="rect">
            <a:avLst/>
          </a:prstGeom>
          <a:noFill/>
          <a:ln/>
        </p:spPr>
        <p:txBody>
          <a:bodyPr wrap="none" lIns="0" tIns="0" rIns="0" bIns="0" rtlCol="0" anchor="t"/>
          <a:lstStyle/>
          <a:p>
            <a:pPr marL="0" indent="0" algn="ctr">
              <a:lnSpc>
                <a:spcPts val="2500"/>
              </a:lnSpc>
              <a:buNone/>
            </a:pPr>
            <a:r>
              <a:rPr lang="en-US" sz="2000" dirty="0">
                <a:solidFill>
                  <a:srgbClr val="D9E1FF"/>
                </a:solidFill>
                <a:latin typeface="Kanit" pitchFamily="34" charset="0"/>
                <a:ea typeface="Kanit" pitchFamily="34" charset="-122"/>
                <a:cs typeface="Kanit" pitchFamily="34" charset="-120"/>
              </a:rPr>
              <a:t>Core AI</a:t>
            </a:r>
            <a:endParaRPr lang="en-US" sz="2000" dirty="0"/>
          </a:p>
        </p:txBody>
      </p:sp>
      <p:sp>
        <p:nvSpPr>
          <p:cNvPr id="13" name="Text 10"/>
          <p:cNvSpPr/>
          <p:nvPr/>
        </p:nvSpPr>
        <p:spPr>
          <a:xfrm>
            <a:off x="6022777" y="4316611"/>
            <a:ext cx="2352556" cy="1054418"/>
          </a:xfrm>
          <a:prstGeom prst="rect">
            <a:avLst/>
          </a:prstGeom>
          <a:noFill/>
          <a:ln/>
        </p:spPr>
        <p:txBody>
          <a:bodyPr wrap="square" lIns="0" tIns="0" rIns="0" bIns="0" rtlCol="0" anchor="t"/>
          <a:lstStyle/>
          <a:p>
            <a:pPr marL="0" indent="0" algn="ctr">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Leveraging cutting-edge Google Generative AI for NLP.</a:t>
            </a:r>
            <a:endParaRPr lang="en-US" sz="1700" dirty="0"/>
          </a:p>
        </p:txBody>
      </p:sp>
      <p:sp>
        <p:nvSpPr>
          <p:cNvPr id="14" name="Text 11"/>
          <p:cNvSpPr/>
          <p:nvPr/>
        </p:nvSpPr>
        <p:spPr>
          <a:xfrm>
            <a:off x="768668" y="5700474"/>
            <a:ext cx="7132201" cy="891421"/>
          </a:xfrm>
          <a:prstGeom prst="rect">
            <a:avLst/>
          </a:prstGeom>
          <a:noFill/>
          <a:ln/>
        </p:spPr>
        <p:txBody>
          <a:bodyPr wrap="none" lIns="0" tIns="0" rIns="0" bIns="0" rtlCol="0" anchor="t"/>
          <a:lstStyle/>
          <a:p>
            <a:pPr marL="0" indent="0" algn="l">
              <a:lnSpc>
                <a:spcPts val="7000"/>
              </a:lnSpc>
              <a:buNone/>
            </a:pPr>
            <a:r>
              <a:rPr lang="en-US" sz="5600" dirty="0">
                <a:solidFill>
                  <a:srgbClr val="FFFFFF"/>
                </a:solidFill>
                <a:latin typeface="Kanit" pitchFamily="34" charset="0"/>
                <a:ea typeface="Kanit" pitchFamily="34" charset="-122"/>
                <a:cs typeface="Kanit" pitchFamily="34" charset="-120"/>
              </a:rPr>
              <a:t>Thank You.</a:t>
            </a:r>
            <a:endParaRPr lang="en-US" sz="5600" dirty="0"/>
          </a:p>
        </p:txBody>
      </p:sp>
      <p:sp>
        <p:nvSpPr>
          <p:cNvPr id="15" name="Text 12"/>
          <p:cNvSpPr/>
          <p:nvPr/>
        </p:nvSpPr>
        <p:spPr>
          <a:xfrm>
            <a:off x="768668" y="6921341"/>
            <a:ext cx="7606665" cy="702945"/>
          </a:xfrm>
          <a:prstGeom prst="rect">
            <a:avLst/>
          </a:prstGeom>
          <a:noFill/>
          <a:ln/>
        </p:spPr>
        <p:txBody>
          <a:bodyPr wrap="square" lIns="0" tIns="0" rIns="0" bIns="0" rtlCol="0" anchor="t"/>
          <a:lstStyle/>
          <a:p>
            <a:pPr marL="0" indent="0" algn="l">
              <a:lnSpc>
                <a:spcPts val="2750"/>
              </a:lnSpc>
              <a:buNone/>
            </a:pPr>
            <a:r>
              <a:rPr lang="en-US" sz="1700" dirty="0">
                <a:solidFill>
                  <a:srgbClr val="D9E1FF"/>
                </a:solidFill>
                <a:latin typeface="Martel Sans Light" pitchFamily="34" charset="0"/>
                <a:ea typeface="Martel Sans Light" pitchFamily="34" charset="-122"/>
                <a:cs typeface="Martel Sans Light" pitchFamily="34" charset="-120"/>
              </a:rPr>
              <a:t>The AI Resume Analyzer is poised to become an indispensable tool in modern talent acquisition.</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729</Words>
  <Application>Microsoft Office PowerPoint</Application>
  <PresentationFormat>Custom</PresentationFormat>
  <Paragraphs>98</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Kanit</vt:lpstr>
      <vt:lpstr>Arial</vt:lpstr>
      <vt:lpstr>Martel Sans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Chinnu</dc:creator>
  <cp:lastModifiedBy>Suneeth S</cp:lastModifiedBy>
  <cp:revision>2</cp:revision>
  <dcterms:created xsi:type="dcterms:W3CDTF">2025-10-13T15:43:31Z</dcterms:created>
  <dcterms:modified xsi:type="dcterms:W3CDTF">2025-10-13T16:15:25Z</dcterms:modified>
</cp:coreProperties>
</file>